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1" r:id="rId4"/>
    <p:sldId id="259" r:id="rId5"/>
    <p:sldId id="257" r:id="rId6"/>
    <p:sldId id="260" r:id="rId7"/>
    <p:sldId id="263" r:id="rId8"/>
    <p:sldId id="264" r:id="rId9"/>
    <p:sldId id="265" r:id="rId10"/>
    <p:sldId id="258"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162" y="3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07C1E17-769C-468C-A1F1-DC08238F537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71C8FCE9-F4A8-470F-B092-F021863F72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84293C6-C337-4FD1-B9A9-4E90482F0D07}"/>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5" name="页脚占位符 4">
            <a:extLst>
              <a:ext uri="{FF2B5EF4-FFF2-40B4-BE49-F238E27FC236}">
                <a16:creationId xmlns:a16="http://schemas.microsoft.com/office/drawing/2014/main" id="{1E4C8256-2F21-4413-80D1-05B49CEEB1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B405CD4-8C87-4465-885F-CF924FBE2110}"/>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42735330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FBCF24-1FD1-4EA8-A8F9-994D685D84B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3A5707E-073D-4F64-A224-0C53863E7C0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8A0AF0F-32E2-4601-916D-9FDD47F4131F}"/>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5" name="页脚占位符 4">
            <a:extLst>
              <a:ext uri="{FF2B5EF4-FFF2-40B4-BE49-F238E27FC236}">
                <a16:creationId xmlns:a16="http://schemas.microsoft.com/office/drawing/2014/main" id="{C87F6DAB-2956-4A87-B45B-3F1A070C980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05DE1DF-C7F5-42A0-ABFF-E1F60445A235}"/>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3900434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F6644F2-F503-40E4-AF37-DB3E940357B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86253CD-F473-4089-AD5E-2990F44C0E4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84718BC-D867-4B51-BCDE-0F2A0D83922B}"/>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5" name="页脚占位符 4">
            <a:extLst>
              <a:ext uri="{FF2B5EF4-FFF2-40B4-BE49-F238E27FC236}">
                <a16:creationId xmlns:a16="http://schemas.microsoft.com/office/drawing/2014/main" id="{71623B24-6C18-4DDB-AC9F-8B14887357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07A1DC2-F0F2-422A-9F28-50FC936F02DA}"/>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577144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4DFCB1-2A4D-47CA-8CC4-620FB8094AB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BF81DF0-CC63-444F-AD3E-A84C61DB974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A0CBA62-2C80-4821-AC47-8A40E931A011}"/>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5" name="页脚占位符 4">
            <a:extLst>
              <a:ext uri="{FF2B5EF4-FFF2-40B4-BE49-F238E27FC236}">
                <a16:creationId xmlns:a16="http://schemas.microsoft.com/office/drawing/2014/main" id="{A754A455-2B7C-470F-9215-047B02B3F2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FE6354-5FAC-4CBC-A240-BBC2CB00377B}"/>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211371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0E78A0-287D-4B5D-9521-54B50684CB7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1488FC6-CA49-43CF-9BA4-D9357024B66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FA77437-C62D-43F7-9F17-B0E2F8F93FCF}"/>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5" name="页脚占位符 4">
            <a:extLst>
              <a:ext uri="{FF2B5EF4-FFF2-40B4-BE49-F238E27FC236}">
                <a16:creationId xmlns:a16="http://schemas.microsoft.com/office/drawing/2014/main" id="{4D888F64-D477-411B-BABA-A5AF07B231C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FE52153-F4FA-4010-A16C-CEEA0B87B664}"/>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34544650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B6DE6C-7447-4405-8856-66F169A0374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C6C74CD-D1D5-45D8-B22B-4B769775B06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A2F4404-E55F-4B19-9B11-321E63EF884E}"/>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5E20D0C-4FD4-4703-AAC8-29D7654846A2}"/>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6" name="页脚占位符 5">
            <a:extLst>
              <a:ext uri="{FF2B5EF4-FFF2-40B4-BE49-F238E27FC236}">
                <a16:creationId xmlns:a16="http://schemas.microsoft.com/office/drawing/2014/main" id="{84B6430E-A23A-4691-BEE8-C3E4316BD3F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1AC2609-F152-4BD5-A4E6-BAEC89B25484}"/>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4037287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2A3FA7-97B8-4279-803C-592B26AF5F3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191E29E-363B-465D-9D0E-B9C2A9CC3E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96FDCA10-8061-4186-AB8C-9485BBD2FAB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9C4A05A-59B3-4581-9762-A4D09F32FC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25D0105-CCDF-4FEE-9783-C34238CF9A9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A05188D-68C8-420A-BB76-49DC7F83362F}"/>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8" name="页脚占位符 7">
            <a:extLst>
              <a:ext uri="{FF2B5EF4-FFF2-40B4-BE49-F238E27FC236}">
                <a16:creationId xmlns:a16="http://schemas.microsoft.com/office/drawing/2014/main" id="{A1347322-C1F9-4B7C-821A-4C4529367BC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110D622-1967-43AA-930B-FE5F404C5279}"/>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2764349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B1AB2E-0B7E-4498-BA76-CBD17CA98E8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930E697-B067-4B57-8724-CE9299C08D03}"/>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4" name="页脚占位符 3">
            <a:extLst>
              <a:ext uri="{FF2B5EF4-FFF2-40B4-BE49-F238E27FC236}">
                <a16:creationId xmlns:a16="http://schemas.microsoft.com/office/drawing/2014/main" id="{CB869164-CD9E-4AE8-9172-A720E898A36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986AD7E-8A04-4E89-A261-5403E9302D80}"/>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3997727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96DB4A9-1B3F-4E53-AFD5-49F5984ABB4E}"/>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3" name="页脚占位符 2">
            <a:extLst>
              <a:ext uri="{FF2B5EF4-FFF2-40B4-BE49-F238E27FC236}">
                <a16:creationId xmlns:a16="http://schemas.microsoft.com/office/drawing/2014/main" id="{1CA1B6B1-95CA-4D91-95DB-C2D1B7F12A4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B655FDD-29F2-49E0-A4F9-022EEE63931A}"/>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206818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55F9CF-63FC-48B2-9391-D5902E2EE7E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A0B1685-D313-457B-B4EB-5B2372F90B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184B1AD-2C0F-4649-98F2-7D3DA40093D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168CB45-7176-47FA-8978-3D63484E36BC}"/>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6" name="页脚占位符 5">
            <a:extLst>
              <a:ext uri="{FF2B5EF4-FFF2-40B4-BE49-F238E27FC236}">
                <a16:creationId xmlns:a16="http://schemas.microsoft.com/office/drawing/2014/main" id="{31BEE29E-94BB-4487-9AC0-B73F4E8C8EC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F7CE849-FFEC-458B-94E1-4EF02D6A050D}"/>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2389922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A73E21-B751-43A3-BF1E-FDE36D524EF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F7E7B1B-4BD4-430C-AA7D-A3C8EC15DD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77F3421-49F4-480C-AEC0-CD12EA7ABB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94FD1CC-87CF-4059-A32F-68BBC950CE8B}"/>
              </a:ext>
            </a:extLst>
          </p:cNvPr>
          <p:cNvSpPr>
            <a:spLocks noGrp="1"/>
          </p:cNvSpPr>
          <p:nvPr>
            <p:ph type="dt" sz="half" idx="10"/>
          </p:nvPr>
        </p:nvSpPr>
        <p:spPr/>
        <p:txBody>
          <a:bodyPr/>
          <a:lstStyle/>
          <a:p>
            <a:fld id="{2EDFEF94-1C26-4914-98E1-43BF61BDDBB6}" type="datetimeFigureOut">
              <a:rPr lang="zh-CN" altLang="en-US" smtClean="0"/>
              <a:t>2025/11/7</a:t>
            </a:fld>
            <a:endParaRPr lang="zh-CN" altLang="en-US"/>
          </a:p>
        </p:txBody>
      </p:sp>
      <p:sp>
        <p:nvSpPr>
          <p:cNvPr id="6" name="页脚占位符 5">
            <a:extLst>
              <a:ext uri="{FF2B5EF4-FFF2-40B4-BE49-F238E27FC236}">
                <a16:creationId xmlns:a16="http://schemas.microsoft.com/office/drawing/2014/main" id="{9C99D8D1-B282-4BBC-8EDC-8ECFFD2638A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9CCA3F2-C9CB-4C1E-9F78-F253D40B5CD8}"/>
              </a:ext>
            </a:extLst>
          </p:cNvPr>
          <p:cNvSpPr>
            <a:spLocks noGrp="1"/>
          </p:cNvSpPr>
          <p:nvPr>
            <p:ph type="sldNum" sz="quarter" idx="12"/>
          </p:nvPr>
        </p:nvSpPr>
        <p:spPr/>
        <p:txBody>
          <a:body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2345482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2755B53-A3BA-4363-A730-D34A5086205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2A050EE-341A-4CEF-871F-B5F01EBF42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DF70F6D-489F-4A65-A093-D5983D2EB8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DFEF94-1C26-4914-98E1-43BF61BDDBB6}" type="datetimeFigureOut">
              <a:rPr lang="zh-CN" altLang="en-US" smtClean="0"/>
              <a:t>2025/11/7</a:t>
            </a:fld>
            <a:endParaRPr lang="zh-CN" altLang="en-US"/>
          </a:p>
        </p:txBody>
      </p:sp>
      <p:sp>
        <p:nvSpPr>
          <p:cNvPr id="5" name="页脚占位符 4">
            <a:extLst>
              <a:ext uri="{FF2B5EF4-FFF2-40B4-BE49-F238E27FC236}">
                <a16:creationId xmlns:a16="http://schemas.microsoft.com/office/drawing/2014/main" id="{601AE8DB-3FFC-4DC0-BDDE-228CE3F8A0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39A6C06-52BC-45AA-AEBE-3C4BF895BB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440E0B-9819-4679-814D-EEFC8D757347}" type="slidenum">
              <a:rPr lang="zh-CN" altLang="en-US" smtClean="0"/>
              <a:t>‹#›</a:t>
            </a:fld>
            <a:endParaRPr lang="zh-CN" altLang="en-US"/>
          </a:p>
        </p:txBody>
      </p:sp>
    </p:spTree>
    <p:extLst>
      <p:ext uri="{BB962C8B-B14F-4D97-AF65-F5344CB8AC3E}">
        <p14:creationId xmlns:p14="http://schemas.microsoft.com/office/powerpoint/2010/main" val="3868525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ECDED6-C1A8-41FC-87D2-92CF94F7E3D4}"/>
              </a:ext>
            </a:extLst>
          </p:cNvPr>
          <p:cNvSpPr>
            <a:spLocks noGrp="1"/>
          </p:cNvSpPr>
          <p:nvPr>
            <p:ph type="ctrTitle"/>
          </p:nvPr>
        </p:nvSpPr>
        <p:spPr/>
        <p:txBody>
          <a:bodyPr>
            <a:normAutofit fontScale="90000"/>
          </a:bodyPr>
          <a:lstStyle/>
          <a:p>
            <a:r>
              <a:rPr lang="en-HK" altLang="zh-CN" b="1" dirty="0"/>
              <a:t>6G Computing </a:t>
            </a:r>
            <a:r>
              <a:rPr lang="en-US" altLang="zh-CN" b="1" dirty="0"/>
              <a:t>Support: SA1 defined </a:t>
            </a:r>
            <a:r>
              <a:rPr lang="en-HK" altLang="zh-CN" b="1" dirty="0"/>
              <a:t>use cases and potential requirements</a:t>
            </a:r>
            <a:endParaRPr lang="zh-CN" altLang="en-US" b="1" dirty="0"/>
          </a:p>
        </p:txBody>
      </p:sp>
      <p:sp>
        <p:nvSpPr>
          <p:cNvPr id="3" name="副标题 2">
            <a:extLst>
              <a:ext uri="{FF2B5EF4-FFF2-40B4-BE49-F238E27FC236}">
                <a16:creationId xmlns:a16="http://schemas.microsoft.com/office/drawing/2014/main" id="{F01E7D74-F7A8-43F4-89DE-AE9C8ADEB520}"/>
              </a:ext>
            </a:extLst>
          </p:cNvPr>
          <p:cNvSpPr>
            <a:spLocks noGrp="1"/>
          </p:cNvSpPr>
          <p:nvPr>
            <p:ph type="subTitle" idx="1"/>
          </p:nvPr>
        </p:nvSpPr>
        <p:spPr/>
        <p:txBody>
          <a:bodyPr/>
          <a:lstStyle/>
          <a:p>
            <a:endParaRPr lang="en-HK" altLang="zh-CN" dirty="0"/>
          </a:p>
          <a:p>
            <a:r>
              <a:rPr lang="en-HK" altLang="zh-CN" b="1" dirty="0"/>
              <a:t>OPPO, </a:t>
            </a:r>
            <a:r>
              <a:rPr lang="en-HK" altLang="zh-CN" b="1" dirty="0" err="1"/>
              <a:t>Ofinno</a:t>
            </a:r>
            <a:r>
              <a:rPr lang="en-HK" altLang="zh-CN" b="1" dirty="0"/>
              <a:t>, Intel, Toyota, CMCC, China Unicom, ZTE, MediaTek, vivo, LG Electronics, Lenovo,</a:t>
            </a:r>
            <a:r>
              <a:rPr lang="zh-CN" altLang="en-US" b="1" dirty="0"/>
              <a:t> </a:t>
            </a:r>
            <a:r>
              <a:rPr lang="en-HK" altLang="zh-CN" b="1" dirty="0"/>
              <a:t>China</a:t>
            </a:r>
            <a:r>
              <a:rPr lang="zh-CN" altLang="en-US" b="1" dirty="0"/>
              <a:t> </a:t>
            </a:r>
            <a:r>
              <a:rPr lang="en-HK" altLang="zh-CN" b="1" dirty="0"/>
              <a:t>Telecom,</a:t>
            </a:r>
            <a:r>
              <a:rPr lang="zh-CN" altLang="en-US" b="1" dirty="0"/>
              <a:t> </a:t>
            </a:r>
            <a:r>
              <a:rPr lang="en-HK" altLang="zh-CN" b="1" dirty="0"/>
              <a:t>NEC, CATT,</a:t>
            </a:r>
            <a:r>
              <a:rPr lang="zh-CN" altLang="en-US" b="1" dirty="0"/>
              <a:t> </a:t>
            </a:r>
            <a:r>
              <a:rPr lang="en-HK" altLang="zh-CN" b="1" dirty="0"/>
              <a:t>Rakuten</a:t>
            </a:r>
            <a:r>
              <a:rPr lang="zh-CN" altLang="en-US" b="1" dirty="0"/>
              <a:t> </a:t>
            </a:r>
            <a:r>
              <a:rPr lang="en-HK" altLang="zh-CN" b="1"/>
              <a:t>Mobile</a:t>
            </a:r>
            <a:endParaRPr lang="zh-CN" altLang="en-US" b="1" dirty="0"/>
          </a:p>
        </p:txBody>
      </p:sp>
    </p:spTree>
    <p:extLst>
      <p:ext uri="{BB962C8B-B14F-4D97-AF65-F5344CB8AC3E}">
        <p14:creationId xmlns:p14="http://schemas.microsoft.com/office/powerpoint/2010/main" val="2420886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8634357-1ABD-4FFD-A1F5-8CCB6E8F5022}"/>
              </a:ext>
            </a:extLst>
          </p:cNvPr>
          <p:cNvSpPr>
            <a:spLocks noGrp="1"/>
          </p:cNvSpPr>
          <p:nvPr>
            <p:ph idx="1"/>
          </p:nvPr>
        </p:nvSpPr>
        <p:spPr>
          <a:xfrm>
            <a:off x="838200" y="1247954"/>
            <a:ext cx="10515600" cy="5129841"/>
          </a:xfrm>
        </p:spPr>
        <p:txBody>
          <a:bodyPr/>
          <a:lstStyle/>
          <a:p>
            <a:r>
              <a:rPr lang="en-HK" altLang="zh-CN" dirty="0"/>
              <a:t>SA1 has defined 36 use cases relevant to computing and </a:t>
            </a:r>
            <a:r>
              <a:rPr lang="en-HK" altLang="zh-CN" dirty="0">
                <a:highlight>
                  <a:srgbClr val="FFFF00"/>
                </a:highlight>
              </a:rPr>
              <a:t>may</a:t>
            </a:r>
            <a:r>
              <a:rPr lang="en-HK" altLang="zh-CN" dirty="0"/>
              <a:t> consolidate the potential service requirements into 8 categories in their 6G TR 22.870, SA2 should respect SA1’s </a:t>
            </a:r>
            <a:r>
              <a:rPr lang="en-HK" altLang="zh-CN" dirty="0">
                <a:highlight>
                  <a:srgbClr val="FFFF00"/>
                </a:highlight>
              </a:rPr>
              <a:t>effort</a:t>
            </a:r>
            <a:r>
              <a:rPr lang="en-HK" altLang="zh-CN" dirty="0"/>
              <a:t>.</a:t>
            </a:r>
          </a:p>
          <a:p>
            <a:r>
              <a:rPr lang="en-HK" altLang="zh-CN" dirty="0"/>
              <a:t>Since SA1 6G study is still ongoing, if anything is missing in TR22.870, companies are welcome to work with SA1 colleagues to clarify in TR 22.870.</a:t>
            </a:r>
          </a:p>
          <a:p>
            <a:r>
              <a:rPr lang="en-HK" altLang="zh-CN" dirty="0"/>
              <a:t>SA2 can figure out the according architecture requirements based on SA1 defined use cases and requirements during the solution development phase.</a:t>
            </a:r>
          </a:p>
          <a:p>
            <a:r>
              <a:rPr lang="en-HK" altLang="zh-CN" dirty="0"/>
              <a:t>Repeating the work which SA1 has done in 6G study is a waste of precious time of SA2 6G study and unacceptable.</a:t>
            </a:r>
          </a:p>
          <a:p>
            <a:endParaRPr lang="zh-CN" altLang="en-US" dirty="0"/>
          </a:p>
        </p:txBody>
      </p:sp>
      <p:sp>
        <p:nvSpPr>
          <p:cNvPr id="5" name="标题 4">
            <a:extLst>
              <a:ext uri="{FF2B5EF4-FFF2-40B4-BE49-F238E27FC236}">
                <a16:creationId xmlns:a16="http://schemas.microsoft.com/office/drawing/2014/main" id="{12B4F855-AE34-412C-A8E9-94DB7EA29385}"/>
              </a:ext>
            </a:extLst>
          </p:cNvPr>
          <p:cNvSpPr>
            <a:spLocks noGrp="1"/>
          </p:cNvSpPr>
          <p:nvPr>
            <p:ph type="title"/>
          </p:nvPr>
        </p:nvSpPr>
        <p:spPr>
          <a:xfrm>
            <a:off x="838200" y="365126"/>
            <a:ext cx="10515600" cy="727554"/>
          </a:xfrm>
        </p:spPr>
        <p:txBody>
          <a:bodyPr/>
          <a:lstStyle/>
          <a:p>
            <a:r>
              <a:rPr lang="en-US" altLang="zh-CN" b="1" dirty="0"/>
              <a:t>Proposal</a:t>
            </a:r>
            <a:endParaRPr lang="zh-CN" altLang="en-US" b="1" dirty="0"/>
          </a:p>
        </p:txBody>
      </p:sp>
    </p:spTree>
    <p:extLst>
      <p:ext uri="{BB962C8B-B14F-4D97-AF65-F5344CB8AC3E}">
        <p14:creationId xmlns:p14="http://schemas.microsoft.com/office/powerpoint/2010/main" val="2609730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5EB6BE-D5E3-4A35-A549-30C6BAC32D54}"/>
              </a:ext>
            </a:extLst>
          </p:cNvPr>
          <p:cNvSpPr>
            <a:spLocks noGrp="1"/>
          </p:cNvSpPr>
          <p:nvPr>
            <p:ph type="title"/>
          </p:nvPr>
        </p:nvSpPr>
        <p:spPr>
          <a:xfrm>
            <a:off x="838200" y="365126"/>
            <a:ext cx="10515600" cy="903838"/>
          </a:xfrm>
        </p:spPr>
        <p:txBody>
          <a:bodyPr/>
          <a:lstStyle/>
          <a:p>
            <a:r>
              <a:rPr lang="en-US" altLang="zh-CN" sz="3200" b="1" dirty="0"/>
              <a:t>Computing in SA1</a:t>
            </a:r>
            <a:endParaRPr lang="zh-CN" altLang="en-US" sz="3200" b="1" dirty="0"/>
          </a:p>
        </p:txBody>
      </p:sp>
      <p:sp>
        <p:nvSpPr>
          <p:cNvPr id="3" name="内容占位符 2">
            <a:extLst>
              <a:ext uri="{FF2B5EF4-FFF2-40B4-BE49-F238E27FC236}">
                <a16:creationId xmlns:a16="http://schemas.microsoft.com/office/drawing/2014/main" id="{459A50C6-294F-42A6-BC47-C1E6C46C767C}"/>
              </a:ext>
            </a:extLst>
          </p:cNvPr>
          <p:cNvSpPr>
            <a:spLocks noGrp="1"/>
          </p:cNvSpPr>
          <p:nvPr>
            <p:ph idx="1"/>
          </p:nvPr>
        </p:nvSpPr>
        <p:spPr/>
        <p:txBody>
          <a:bodyPr>
            <a:normAutofit/>
          </a:bodyPr>
          <a:lstStyle/>
          <a:p>
            <a:pPr marL="0" indent="0" hangingPunct="0">
              <a:lnSpc>
                <a:spcPct val="100000"/>
              </a:lnSpc>
              <a:spcBef>
                <a:spcPts val="600"/>
              </a:spcBef>
              <a:spcAft>
                <a:spcPts val="600"/>
              </a:spcAft>
              <a:buNone/>
            </a:pPr>
            <a:r>
              <a:rPr lang="en-US" altLang="zh-CN" sz="1600" b="1" dirty="0">
                <a:effectLst/>
                <a:latin typeface="Times New Roman" panose="02020603050405020304" pitchFamily="18" charset="0"/>
                <a:ea typeface="Times New Roman" panose="02020603050405020304" pitchFamily="18" charset="0"/>
              </a:rPr>
              <a:t>Definition</a:t>
            </a:r>
            <a:endParaRPr lang="en-US" altLang="zh-CN" sz="1600" b="1" dirty="0">
              <a:latin typeface="Times New Roman" panose="02020603050405020304" pitchFamily="18" charset="0"/>
              <a:ea typeface="Times New Roman" panose="02020603050405020304" pitchFamily="18" charset="0"/>
            </a:endParaRPr>
          </a:p>
          <a:p>
            <a:pPr hangingPunct="0">
              <a:lnSpc>
                <a:spcPct val="100000"/>
              </a:lnSpc>
              <a:spcBef>
                <a:spcPts val="600"/>
              </a:spcBef>
              <a:spcAft>
                <a:spcPts val="600"/>
              </a:spcAft>
            </a:pPr>
            <a:r>
              <a:rPr lang="en-US" altLang="zh-CN" sz="1400" b="1" dirty="0">
                <a:effectLst/>
                <a:latin typeface="Times New Roman" panose="02020603050405020304" pitchFamily="18" charset="0"/>
                <a:ea typeface="Times New Roman" panose="02020603050405020304" pitchFamily="18" charset="0"/>
              </a:rPr>
              <a:t>6G Computing Service: </a:t>
            </a:r>
            <a:r>
              <a:rPr lang="en-US" altLang="zh-CN" sz="1400" dirty="0">
                <a:effectLst/>
                <a:latin typeface="Times New Roman" panose="02020603050405020304" pitchFamily="18" charset="0"/>
                <a:ea typeface="Times New Roman" panose="02020603050405020304" pitchFamily="18" charset="0"/>
              </a:rPr>
              <a:t>a service provided by 6G network utilizing computing resources in Service Hosting Environment, which can be used by a subscriber (via UE)/3rd party.</a:t>
            </a:r>
            <a:endParaRPr lang="zh-CN" altLang="zh-CN" sz="1400" dirty="0">
              <a:effectLst/>
              <a:latin typeface="Times New Roman" panose="02020603050405020304" pitchFamily="18" charset="0"/>
              <a:ea typeface="Times New Roman" panose="02020603050405020304" pitchFamily="18" charset="0"/>
            </a:endParaRPr>
          </a:p>
          <a:p>
            <a:pPr marL="541338" indent="0" hangingPunct="0">
              <a:lnSpc>
                <a:spcPct val="100000"/>
              </a:lnSpc>
              <a:spcBef>
                <a:spcPts val="600"/>
              </a:spcBef>
              <a:spcAft>
                <a:spcPts val="600"/>
              </a:spcAft>
              <a:buNone/>
            </a:pPr>
            <a:r>
              <a:rPr lang="en-US" altLang="zh-CN" sz="1400" dirty="0">
                <a:effectLst/>
                <a:latin typeface="Times New Roman" panose="02020603050405020304" pitchFamily="18" charset="0"/>
                <a:ea typeface="宋体" panose="02010600030101010101" pitchFamily="2" charset="-122"/>
              </a:rPr>
              <a:t>NOTE 1: The computing resources can refer to hardware and/or software that provides the required processing, storage capability etc. to perform computational tasks (e.g. XR rendering).</a:t>
            </a:r>
          </a:p>
          <a:p>
            <a:pPr marL="177800" indent="-177800" hangingPunct="0">
              <a:spcAft>
                <a:spcPts val="900"/>
              </a:spcAft>
            </a:pPr>
            <a:r>
              <a:rPr lang="en-US" altLang="zh-CN" sz="1400" dirty="0">
                <a:effectLst/>
                <a:latin typeface="Times New Roman" panose="02020603050405020304" pitchFamily="18" charset="0"/>
                <a:ea typeface="宋体" panose="02010600030101010101" pitchFamily="2" charset="-122"/>
              </a:rPr>
              <a:t> </a:t>
            </a:r>
            <a:r>
              <a:rPr lang="en-US" altLang="zh-CN" sz="1400" b="1" dirty="0">
                <a:effectLst/>
                <a:latin typeface="Times New Roman" panose="02020603050405020304" pitchFamily="18" charset="0"/>
                <a:ea typeface="宋体" panose="02010600030101010101" pitchFamily="2" charset="-122"/>
              </a:rPr>
              <a:t>Service Hosting Environment: </a:t>
            </a:r>
            <a:r>
              <a:rPr lang="en-US" altLang="zh-CN" sz="1400" dirty="0">
                <a:effectLst/>
                <a:latin typeface="Times New Roman" panose="02020603050405020304" pitchFamily="18" charset="0"/>
                <a:ea typeface="宋体" panose="02010600030101010101" pitchFamily="2" charset="-122"/>
              </a:rPr>
              <a:t>the environment, located inside of 6G network and fully controlled by the operator, where Hosted Services are offered from.</a:t>
            </a:r>
          </a:p>
          <a:p>
            <a:pPr marL="0" indent="0" hangingPunct="0">
              <a:lnSpc>
                <a:spcPct val="100000"/>
              </a:lnSpc>
              <a:spcBef>
                <a:spcPts val="600"/>
              </a:spcBef>
              <a:spcAft>
                <a:spcPts val="600"/>
              </a:spcAft>
              <a:buNone/>
            </a:pPr>
            <a:r>
              <a:rPr lang="en-US" altLang="zh-CN" sz="1600" b="1" dirty="0">
                <a:latin typeface="Times New Roman" panose="02020603050405020304" pitchFamily="18" charset="0"/>
              </a:rPr>
              <a:t>Use case requirement consolidation</a:t>
            </a:r>
          </a:p>
          <a:p>
            <a:pPr hangingPunct="0">
              <a:lnSpc>
                <a:spcPct val="100000"/>
              </a:lnSpc>
              <a:spcBef>
                <a:spcPts val="600"/>
              </a:spcBef>
              <a:spcAft>
                <a:spcPts val="600"/>
              </a:spcAft>
            </a:pPr>
            <a:r>
              <a:rPr lang="en-US" altLang="zh-CN" sz="1400" dirty="0">
                <a:effectLst/>
                <a:latin typeface="Times New Roman" panose="02020603050405020304" pitchFamily="18" charset="0"/>
                <a:ea typeface="宋体" panose="02010600030101010101" pitchFamily="2" charset="-122"/>
              </a:rPr>
              <a:t>Currently, </a:t>
            </a:r>
            <a:r>
              <a:rPr lang="en-US" altLang="zh-CN" sz="1400">
                <a:effectLst/>
                <a:latin typeface="Times New Roman" panose="02020603050405020304" pitchFamily="18" charset="0"/>
                <a:ea typeface="宋体" panose="02010600030101010101" pitchFamily="2" charset="-122"/>
              </a:rPr>
              <a:t>about 70 </a:t>
            </a:r>
            <a:r>
              <a:rPr lang="en-US" altLang="zh-CN" sz="1400" dirty="0">
                <a:effectLst/>
                <a:latin typeface="Times New Roman" panose="02020603050405020304" pitchFamily="18" charset="0"/>
                <a:ea typeface="宋体" panose="02010600030101010101" pitchFamily="2" charset="-122"/>
              </a:rPr>
              <a:t>Potential Requirements (PRs</a:t>
            </a:r>
            <a:r>
              <a:rPr lang="en-US" altLang="zh-CN" sz="1400">
                <a:effectLst/>
                <a:latin typeface="Times New Roman" panose="02020603050405020304" pitchFamily="18" charset="0"/>
                <a:ea typeface="宋体" panose="02010600030101010101" pitchFamily="2" charset="-122"/>
              </a:rPr>
              <a:t>) adopted </a:t>
            </a:r>
            <a:r>
              <a:rPr lang="en-US" altLang="zh-CN" sz="1400" dirty="0">
                <a:effectLst/>
                <a:latin typeface="Times New Roman" panose="02020603050405020304" pitchFamily="18" charset="0"/>
                <a:ea typeface="宋体" panose="02010600030101010101" pitchFamily="2" charset="-122"/>
              </a:rPr>
              <a:t>in TR22.870v0.4.1</a:t>
            </a:r>
          </a:p>
          <a:p>
            <a:pPr hangingPunct="0">
              <a:lnSpc>
                <a:spcPct val="100000"/>
              </a:lnSpc>
              <a:spcBef>
                <a:spcPts val="600"/>
              </a:spcBef>
              <a:spcAft>
                <a:spcPts val="600"/>
              </a:spcAft>
            </a:pPr>
            <a:r>
              <a:rPr lang="en-US" altLang="zh-CN" sz="1400" dirty="0">
                <a:effectLst/>
                <a:latin typeface="Times New Roman" panose="02020603050405020304" pitchFamily="18" charset="0"/>
                <a:ea typeface="宋体" panose="02010600030101010101" pitchFamily="2" charset="-122"/>
              </a:rPr>
              <a:t>The SA1 consolidation document is attached</a:t>
            </a:r>
          </a:p>
          <a:p>
            <a:pPr hangingPunct="0">
              <a:lnSpc>
                <a:spcPct val="100000"/>
              </a:lnSpc>
              <a:spcBef>
                <a:spcPts val="600"/>
              </a:spcBef>
              <a:spcAft>
                <a:spcPts val="600"/>
              </a:spcAft>
            </a:pPr>
            <a:r>
              <a:rPr lang="en-US" altLang="zh-CN" sz="1400" dirty="0">
                <a:latin typeface="Times New Roman" panose="02020603050405020304" pitchFamily="18" charset="0"/>
                <a:ea typeface="宋体" panose="02010600030101010101" pitchFamily="2" charset="-122"/>
              </a:rPr>
              <a:t>All PRs can be categorized into 8 categories illustrated in the table in next page</a:t>
            </a:r>
            <a:endParaRPr lang="zh-CN" altLang="en-US" sz="1400" dirty="0"/>
          </a:p>
        </p:txBody>
      </p:sp>
      <p:graphicFrame>
        <p:nvGraphicFramePr>
          <p:cNvPr id="6" name="对象 5">
            <a:extLst>
              <a:ext uri="{FF2B5EF4-FFF2-40B4-BE49-F238E27FC236}">
                <a16:creationId xmlns:a16="http://schemas.microsoft.com/office/drawing/2014/main" id="{96B74187-5F59-49F8-9C5C-9F071AF53A40}"/>
              </a:ext>
            </a:extLst>
          </p:cNvPr>
          <p:cNvGraphicFramePr>
            <a:graphicFrameLocks noChangeAspect="1"/>
          </p:cNvGraphicFramePr>
          <p:nvPr>
            <p:extLst>
              <p:ext uri="{D42A27DB-BD31-4B8C-83A1-F6EECF244321}">
                <p14:modId xmlns:p14="http://schemas.microsoft.com/office/powerpoint/2010/main" val="3385273334"/>
              </p:ext>
            </p:extLst>
          </p:nvPr>
        </p:nvGraphicFramePr>
        <p:xfrm>
          <a:off x="8207954" y="4506067"/>
          <a:ext cx="1024944" cy="882590"/>
        </p:xfrm>
        <a:graphic>
          <a:graphicData uri="http://schemas.openxmlformats.org/presentationml/2006/ole">
            <mc:AlternateContent xmlns:mc="http://schemas.openxmlformats.org/markup-compatibility/2006">
              <mc:Choice xmlns:v="urn:schemas-microsoft-com:vml" Requires="v">
                <p:oleObj spid="_x0000_s1043" name="Document" showAsIcon="1" r:id="rId3" imgW="914597" imgH="787488" progId="Word.Document.12">
                  <p:embed/>
                </p:oleObj>
              </mc:Choice>
              <mc:Fallback>
                <p:oleObj name="Document" showAsIcon="1" r:id="rId3" imgW="914597" imgH="787488" progId="Word.Document.12">
                  <p:embed/>
                  <p:pic>
                    <p:nvPicPr>
                      <p:cNvPr id="0" name=""/>
                      <p:cNvPicPr/>
                      <p:nvPr/>
                    </p:nvPicPr>
                    <p:blipFill>
                      <a:blip r:embed="rId4"/>
                      <a:stretch>
                        <a:fillRect/>
                      </a:stretch>
                    </p:blipFill>
                    <p:spPr>
                      <a:xfrm>
                        <a:off x="8207954" y="4506067"/>
                        <a:ext cx="1024944" cy="882590"/>
                      </a:xfrm>
                      <a:prstGeom prst="rect">
                        <a:avLst/>
                      </a:prstGeom>
                    </p:spPr>
                  </p:pic>
                </p:oleObj>
              </mc:Fallback>
            </mc:AlternateContent>
          </a:graphicData>
        </a:graphic>
      </p:graphicFrame>
    </p:spTree>
    <p:extLst>
      <p:ext uri="{BB962C8B-B14F-4D97-AF65-F5344CB8AC3E}">
        <p14:creationId xmlns:p14="http://schemas.microsoft.com/office/powerpoint/2010/main" val="2742278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2988CE-6E4A-41DF-AE82-BBD19124D2D4}"/>
              </a:ext>
            </a:extLst>
          </p:cNvPr>
          <p:cNvSpPr>
            <a:spLocks noGrp="1"/>
          </p:cNvSpPr>
          <p:nvPr>
            <p:ph type="title"/>
          </p:nvPr>
        </p:nvSpPr>
        <p:spPr>
          <a:xfrm>
            <a:off x="797943" y="84503"/>
            <a:ext cx="10515600" cy="609689"/>
          </a:xfrm>
        </p:spPr>
        <p:txBody>
          <a:bodyPr>
            <a:normAutofit/>
          </a:bodyPr>
          <a:lstStyle/>
          <a:p>
            <a:r>
              <a:rPr lang="en-US" altLang="zh-CN" sz="3200" b="1" dirty="0"/>
              <a:t>Categories for adopted SA1 computing requirements</a:t>
            </a:r>
            <a:endParaRPr lang="zh-CN" altLang="en-US" sz="3200" b="1" dirty="0"/>
          </a:p>
        </p:txBody>
      </p:sp>
      <p:graphicFrame>
        <p:nvGraphicFramePr>
          <p:cNvPr id="4" name="表格 4">
            <a:extLst>
              <a:ext uri="{FF2B5EF4-FFF2-40B4-BE49-F238E27FC236}">
                <a16:creationId xmlns:a16="http://schemas.microsoft.com/office/drawing/2014/main" id="{0ED54F97-0BE8-4A2A-951E-1D44E87F5733}"/>
              </a:ext>
            </a:extLst>
          </p:cNvPr>
          <p:cNvGraphicFramePr>
            <a:graphicFrameLocks noGrp="1"/>
          </p:cNvGraphicFramePr>
          <p:nvPr>
            <p:extLst>
              <p:ext uri="{D42A27DB-BD31-4B8C-83A1-F6EECF244321}">
                <p14:modId xmlns:p14="http://schemas.microsoft.com/office/powerpoint/2010/main" val="2949156048"/>
              </p:ext>
            </p:extLst>
          </p:nvPr>
        </p:nvGraphicFramePr>
        <p:xfrm>
          <a:off x="409685" y="694192"/>
          <a:ext cx="11292116" cy="6016278"/>
        </p:xfrm>
        <a:graphic>
          <a:graphicData uri="http://schemas.openxmlformats.org/drawingml/2006/table">
            <a:tbl>
              <a:tblPr firstRow="1" bandRow="1">
                <a:tableStyleId>{5C22544A-7EE6-4342-B048-85BDC9FD1C3A}</a:tableStyleId>
              </a:tblPr>
              <a:tblGrid>
                <a:gridCol w="328645">
                  <a:extLst>
                    <a:ext uri="{9D8B030D-6E8A-4147-A177-3AD203B41FA5}">
                      <a16:colId xmlns:a16="http://schemas.microsoft.com/office/drawing/2014/main" val="2971419987"/>
                    </a:ext>
                  </a:extLst>
                </a:gridCol>
                <a:gridCol w="1815323">
                  <a:extLst>
                    <a:ext uri="{9D8B030D-6E8A-4147-A177-3AD203B41FA5}">
                      <a16:colId xmlns:a16="http://schemas.microsoft.com/office/drawing/2014/main" val="2203012148"/>
                    </a:ext>
                  </a:extLst>
                </a:gridCol>
                <a:gridCol w="7651102">
                  <a:extLst>
                    <a:ext uri="{9D8B030D-6E8A-4147-A177-3AD203B41FA5}">
                      <a16:colId xmlns:a16="http://schemas.microsoft.com/office/drawing/2014/main" val="2338664874"/>
                    </a:ext>
                  </a:extLst>
                </a:gridCol>
                <a:gridCol w="1497046">
                  <a:extLst>
                    <a:ext uri="{9D8B030D-6E8A-4147-A177-3AD203B41FA5}">
                      <a16:colId xmlns:a16="http://schemas.microsoft.com/office/drawing/2014/main" val="1983465460"/>
                    </a:ext>
                  </a:extLst>
                </a:gridCol>
              </a:tblGrid>
              <a:tr h="438438">
                <a:tc>
                  <a:txBody>
                    <a:bodyPr/>
                    <a:lstStyle/>
                    <a:p>
                      <a:endParaRPr lang="en-US" sz="1100" b="1" dirty="0">
                        <a:effectLst/>
                      </a:endParaRPr>
                    </a:p>
                  </a:txBody>
                  <a:tcPr anchor="ctr"/>
                </a:tc>
                <a:tc>
                  <a:txBody>
                    <a:bodyPr/>
                    <a:lstStyle/>
                    <a:p>
                      <a:r>
                        <a:rPr lang="en-US" sz="1100" b="1" dirty="0">
                          <a:effectLst/>
                        </a:rPr>
                        <a:t> Category </a:t>
                      </a:r>
                    </a:p>
                  </a:txBody>
                  <a:tcPr anchor="ctr"/>
                </a:tc>
                <a:tc>
                  <a:txBody>
                    <a:bodyPr/>
                    <a:lstStyle/>
                    <a:p>
                      <a:r>
                        <a:rPr lang="en-US" sz="1100" b="1">
                          <a:effectLst/>
                        </a:rPr>
                        <a:t>Requirement Description</a:t>
                      </a:r>
                    </a:p>
                  </a:txBody>
                  <a:tcPr anchor="ctr"/>
                </a:tc>
                <a:tc>
                  <a:txBody>
                    <a:bodyPr/>
                    <a:lstStyle/>
                    <a:p>
                      <a:r>
                        <a:rPr lang="en-US" sz="1100" b="1" dirty="0">
                          <a:effectLst/>
                        </a:rPr>
                        <a:t>Original PR# in TR22.870</a:t>
                      </a:r>
                    </a:p>
                  </a:txBody>
                  <a:tcPr anchor="ctr"/>
                </a:tc>
                <a:extLst>
                  <a:ext uri="{0D108BD9-81ED-4DB2-BD59-A6C34878D82A}">
                    <a16:rowId xmlns:a16="http://schemas.microsoft.com/office/drawing/2014/main" val="2291925418"/>
                  </a:ext>
                </a:extLst>
              </a:tr>
              <a:tr h="438438">
                <a:tc>
                  <a:txBody>
                    <a:bodyPr/>
                    <a:lstStyle/>
                    <a:p>
                      <a:r>
                        <a:rPr lang="en-US" altLang="zh-CN" sz="1100" b="0" dirty="0">
                          <a:effectLst/>
                        </a:rPr>
                        <a:t>1</a:t>
                      </a:r>
                    </a:p>
                  </a:txBody>
                  <a:tcPr anchor="ctr"/>
                </a:tc>
                <a:tc>
                  <a:txBody>
                    <a:bodyPr/>
                    <a:lstStyle/>
                    <a:p>
                      <a:r>
                        <a:rPr lang="en-US" sz="1100" b="1" dirty="0">
                          <a:effectLst/>
                        </a:rPr>
                        <a:t>Computing Resource Provision </a:t>
                      </a:r>
                    </a:p>
                  </a:txBody>
                  <a:tcPr anchor="ctr"/>
                </a:tc>
                <a:tc>
                  <a:txBody>
                    <a:bodyPr/>
                    <a:lstStyle/>
                    <a:p>
                      <a:r>
                        <a:rPr lang="en-US" sz="1100" b="0" dirty="0">
                          <a:effectLst/>
                        </a:rPr>
                        <a:t>The 6G network shall provide computing resources required for AI services in the Service Hosting Environment, support the execution of computing tasks for UEs and authorized third parties, and the provision of subscription-based computing services, complying with user consent, operator policies and regulatory requirements.</a:t>
                      </a:r>
                    </a:p>
                  </a:txBody>
                  <a:tcPr anchor="ctr"/>
                </a:tc>
                <a:tc>
                  <a:txBody>
                    <a:bodyPr/>
                    <a:lstStyle/>
                    <a:p>
                      <a:r>
                        <a:rPr lang="en-US" sz="1000" b="0" dirty="0">
                          <a:effectLst/>
                        </a:rPr>
                        <a:t>PR 6.3.6-1, PR 6.5.6-1, PR W.2.6-1, PR 6.10.6-4</a:t>
                      </a:r>
                    </a:p>
                  </a:txBody>
                  <a:tcPr anchor="ctr"/>
                </a:tc>
                <a:extLst>
                  <a:ext uri="{0D108BD9-81ED-4DB2-BD59-A6C34878D82A}">
                    <a16:rowId xmlns:a16="http://schemas.microsoft.com/office/drawing/2014/main" val="1823680924"/>
                  </a:ext>
                </a:extLst>
              </a:tr>
              <a:tr h="438438">
                <a:tc>
                  <a:txBody>
                    <a:bodyPr/>
                    <a:lstStyle/>
                    <a:p>
                      <a:r>
                        <a:rPr lang="en-US" altLang="zh-CN" sz="1100" b="0" dirty="0">
                          <a:effectLst/>
                        </a:rPr>
                        <a:t>2</a:t>
                      </a:r>
                    </a:p>
                  </a:txBody>
                  <a:tcPr anchor="ctr"/>
                </a:tc>
                <a:tc>
                  <a:txBody>
                    <a:bodyPr/>
                    <a:lstStyle/>
                    <a:p>
                      <a:r>
                        <a:rPr lang="en-US" sz="1100" b="1" dirty="0">
                          <a:effectLst/>
                        </a:rPr>
                        <a:t>Computing Task Offloading and Rendering Support</a:t>
                      </a:r>
                    </a:p>
                  </a:txBody>
                  <a:tcPr anchor="ctr"/>
                </a:tc>
                <a:tc>
                  <a:txBody>
                    <a:bodyPr/>
                    <a:lstStyle/>
                    <a:p>
                      <a:r>
                        <a:rPr lang="en-US" sz="1100" b="0">
                          <a:effectLst/>
                        </a:rPr>
                        <a:t>Support computing task offloading for third-party applications (including AI tasks, 6DoF video/spatial audio rendering), provide core network-controlled rendering-related computing services for authorized third parties, meeting privacy protection, operator policies and regulatory requirements.</a:t>
                      </a:r>
                    </a:p>
                  </a:txBody>
                  <a:tcPr anchor="ctr"/>
                </a:tc>
                <a:tc>
                  <a:txBody>
                    <a:bodyPr/>
                    <a:lstStyle/>
                    <a:p>
                      <a:r>
                        <a:rPr lang="en-US" sz="1000" b="0" dirty="0">
                          <a:effectLst/>
                        </a:rPr>
                        <a:t>PR 9.4.6-1, PR 9.5.6-2, PR 6.31.6-1, PR 9.5.6-1, PR 9.6.6-1</a:t>
                      </a:r>
                    </a:p>
                  </a:txBody>
                  <a:tcPr anchor="ctr"/>
                </a:tc>
                <a:extLst>
                  <a:ext uri="{0D108BD9-81ED-4DB2-BD59-A6C34878D82A}">
                    <a16:rowId xmlns:a16="http://schemas.microsoft.com/office/drawing/2014/main" val="4148331301"/>
                  </a:ext>
                </a:extLst>
              </a:tr>
              <a:tr h="438438">
                <a:tc>
                  <a:txBody>
                    <a:bodyPr/>
                    <a:lstStyle/>
                    <a:p>
                      <a:r>
                        <a:rPr lang="en-US" altLang="zh-CN" sz="1100" b="0">
                          <a:effectLst/>
                        </a:rPr>
                        <a:t>3</a:t>
                      </a:r>
                    </a:p>
                  </a:txBody>
                  <a:tcPr anchor="ctr"/>
                </a:tc>
                <a:tc>
                  <a:txBody>
                    <a:bodyPr/>
                    <a:lstStyle/>
                    <a:p>
                      <a:r>
                        <a:rPr lang="en-US" sz="1100" b="1" dirty="0">
                          <a:effectLst/>
                        </a:rPr>
                        <a:t>Computing Requirement Definition and Conversion </a:t>
                      </a:r>
                    </a:p>
                  </a:txBody>
                  <a:tcPr anchor="ctr"/>
                </a:tc>
                <a:tc>
                  <a:txBody>
                    <a:bodyPr/>
                    <a:lstStyle/>
                    <a:p>
                      <a:r>
                        <a:rPr lang="en-US" sz="1100" b="0">
                          <a:effectLst/>
                        </a:rPr>
                        <a:t>Support UEs to specify parameters such as execution timing and latency of computing tasks; support converting requirements (e.g., latency) from third-party service providers into corresponding computing and communication resource configurations, requiring user consent and compliance with operator policies.</a:t>
                      </a:r>
                    </a:p>
                  </a:txBody>
                  <a:tcPr anchor="ctr"/>
                </a:tc>
                <a:tc>
                  <a:txBody>
                    <a:bodyPr/>
                    <a:lstStyle/>
                    <a:p>
                      <a:r>
                        <a:rPr lang="en-US" sz="1000" b="0" dirty="0">
                          <a:effectLst/>
                        </a:rPr>
                        <a:t>PR 6.5.6-2, PR 6.5.6-3, PR W.2.6-3, PR 6.25.6-2, PR 6.33.6-1</a:t>
                      </a:r>
                    </a:p>
                  </a:txBody>
                  <a:tcPr anchor="ctr"/>
                </a:tc>
                <a:extLst>
                  <a:ext uri="{0D108BD9-81ED-4DB2-BD59-A6C34878D82A}">
                    <a16:rowId xmlns:a16="http://schemas.microsoft.com/office/drawing/2014/main" val="2282312087"/>
                  </a:ext>
                </a:extLst>
              </a:tr>
              <a:tr h="438438">
                <a:tc>
                  <a:txBody>
                    <a:bodyPr/>
                    <a:lstStyle/>
                    <a:p>
                      <a:r>
                        <a:rPr lang="en-US" altLang="zh-CN" sz="1100" b="0">
                          <a:effectLst/>
                        </a:rPr>
                        <a:t>4</a:t>
                      </a:r>
                    </a:p>
                  </a:txBody>
                  <a:tcPr anchor="ctr"/>
                </a:tc>
                <a:tc>
                  <a:txBody>
                    <a:bodyPr/>
                    <a:lstStyle/>
                    <a:p>
                      <a:r>
                        <a:rPr lang="en-US" sz="1100" b="1" dirty="0">
                          <a:effectLst/>
                        </a:rPr>
                        <a:t>Computing Resource Management </a:t>
                      </a:r>
                    </a:p>
                  </a:txBody>
                  <a:tcPr anchor="ctr"/>
                </a:tc>
                <a:tc>
                  <a:txBody>
                    <a:bodyPr/>
                    <a:lstStyle/>
                    <a:p>
                      <a:r>
                        <a:rPr lang="en-US" sz="1100" b="0" dirty="0">
                          <a:effectLst/>
                        </a:rPr>
                        <a:t>Collect status information (e.g., workload, available capacity, power consumption) of trusted computing resources in the Service Hosting Environment on-demand or periodically, support monitoring and reporting of resource usage, covering computing, service and network capability-related information of edge servers and cloud servers.</a:t>
                      </a:r>
                    </a:p>
                  </a:txBody>
                  <a:tcPr anchor="ctr"/>
                </a:tc>
                <a:tc>
                  <a:txBody>
                    <a:bodyPr/>
                    <a:lstStyle/>
                    <a:p>
                      <a:r>
                        <a:rPr lang="en-US" sz="1000" b="0" dirty="0">
                          <a:effectLst/>
                        </a:rPr>
                        <a:t>PR 6.2.6-3, PR 9.15.6-1, PR 9.15.6-2</a:t>
                      </a:r>
                    </a:p>
                  </a:txBody>
                  <a:tcPr anchor="ctr"/>
                </a:tc>
                <a:extLst>
                  <a:ext uri="{0D108BD9-81ED-4DB2-BD59-A6C34878D82A}">
                    <a16:rowId xmlns:a16="http://schemas.microsoft.com/office/drawing/2014/main" val="4275795115"/>
                  </a:ext>
                </a:extLst>
              </a:tr>
              <a:tr h="438438">
                <a:tc>
                  <a:txBody>
                    <a:bodyPr/>
                    <a:lstStyle/>
                    <a:p>
                      <a:r>
                        <a:rPr lang="en-US" altLang="zh-CN" sz="1100" b="0">
                          <a:effectLst/>
                        </a:rPr>
                        <a:t>5</a:t>
                      </a:r>
                    </a:p>
                  </a:txBody>
                  <a:tcPr anchor="ctr"/>
                </a:tc>
                <a:tc>
                  <a:txBody>
                    <a:bodyPr/>
                    <a:lstStyle/>
                    <a:p>
                      <a:r>
                        <a:rPr lang="en-US" sz="1100" b="1" dirty="0">
                          <a:effectLst/>
                        </a:rPr>
                        <a:t>Information exposure</a:t>
                      </a:r>
                    </a:p>
                  </a:txBody>
                  <a:tcPr anchor="ctr"/>
                </a:tc>
                <a:tc>
                  <a:txBody>
                    <a:bodyPr/>
                    <a:lstStyle/>
                    <a:p>
                      <a:r>
                        <a:rPr lang="en-US" sz="1100" b="0" dirty="0">
                          <a:effectLst/>
                        </a:rPr>
                        <a:t>Inform UEs of computing service-related information to assist service invocation; expose service information to authorized third parties (e.g., usage pattern analysis); support information sharing within the Service Hosting Environment to optimize resource configuration, complying with operator policies and user consent requirements.</a:t>
                      </a:r>
                    </a:p>
                  </a:txBody>
                  <a:tcPr anchor="ctr"/>
                </a:tc>
                <a:tc>
                  <a:txBody>
                    <a:bodyPr/>
                    <a:lstStyle/>
                    <a:p>
                      <a:r>
                        <a:rPr lang="en-US" sz="1000" b="0" dirty="0">
                          <a:effectLst/>
                        </a:rPr>
                        <a:t>PR W.1.6-2, PR W.3.6-2, PR W.3.6-1, </a:t>
                      </a:r>
                      <a:r>
                        <a:rPr lang="en-US" altLang="zh-CN" sz="1000" b="0" dirty="0">
                          <a:effectLst/>
                        </a:rPr>
                        <a:t>PR 6.2.6-1</a:t>
                      </a:r>
                      <a:endParaRPr lang="en-US" sz="1000" b="0" dirty="0">
                        <a:effectLst/>
                      </a:endParaRPr>
                    </a:p>
                  </a:txBody>
                  <a:tcPr anchor="ctr"/>
                </a:tc>
                <a:extLst>
                  <a:ext uri="{0D108BD9-81ED-4DB2-BD59-A6C34878D82A}">
                    <a16:rowId xmlns:a16="http://schemas.microsoft.com/office/drawing/2014/main" val="3217268667"/>
                  </a:ext>
                </a:extLst>
              </a:tr>
              <a:tr h="438438">
                <a:tc>
                  <a:txBody>
                    <a:bodyPr/>
                    <a:lstStyle/>
                    <a:p>
                      <a:r>
                        <a:rPr lang="en-US" altLang="zh-CN" sz="1100" b="0">
                          <a:effectLst/>
                        </a:rPr>
                        <a:t>6</a:t>
                      </a:r>
                    </a:p>
                  </a:txBody>
                  <a:tcPr anchor="ctr"/>
                </a:tc>
                <a:tc>
                  <a:txBody>
                    <a:bodyPr/>
                    <a:lstStyle/>
                    <a:p>
                      <a:r>
                        <a:rPr lang="en-US" sz="1100" b="1" dirty="0">
                          <a:effectLst/>
                        </a:rPr>
                        <a:t>Computing Resource Selection and Coordination</a:t>
                      </a:r>
                    </a:p>
                  </a:txBody>
                  <a:tcPr anchor="ctr"/>
                </a:tc>
                <a:tc>
                  <a:txBody>
                    <a:bodyPr/>
                    <a:lstStyle/>
                    <a:p>
                      <a:r>
                        <a:rPr lang="en-US" sz="1100" b="0" dirty="0">
                          <a:effectLst/>
                        </a:rPr>
                        <a:t>Select one or more Service Hosting Environments based on UE location, resource capabilities, business requirements, etc.; support coordination among multiple environments, as well as collaborative decision-making between UEs and the network on splitting/offloading of rendering tasks, in line with operator policies, third-party agreements and regulatory requirements.</a:t>
                      </a:r>
                    </a:p>
                  </a:txBody>
                  <a:tcPr anchor="ctr"/>
                </a:tc>
                <a:tc>
                  <a:txBody>
                    <a:bodyPr/>
                    <a:lstStyle/>
                    <a:p>
                      <a:r>
                        <a:rPr lang="en-US" sz="1000" b="0" dirty="0">
                          <a:effectLst/>
                        </a:rPr>
                        <a:t>PR 6.14.6-3, PR 6.15.6-1, PR 6.34.6-2, PR 6.37.6-3, PR 6.53.6-1, PR 11.22.6-2, PR 9.15.6-4, PR 6.53.6-2, PR 9.3.6-2</a:t>
                      </a:r>
                    </a:p>
                  </a:txBody>
                  <a:tcPr anchor="ctr"/>
                </a:tc>
                <a:extLst>
                  <a:ext uri="{0D108BD9-81ED-4DB2-BD59-A6C34878D82A}">
                    <a16:rowId xmlns:a16="http://schemas.microsoft.com/office/drawing/2014/main" val="1025847213"/>
                  </a:ext>
                </a:extLst>
              </a:tr>
              <a:tr h="438438">
                <a:tc>
                  <a:txBody>
                    <a:bodyPr/>
                    <a:lstStyle/>
                    <a:p>
                      <a:r>
                        <a:rPr lang="en-US" altLang="zh-CN" sz="1100" b="0">
                          <a:effectLst/>
                        </a:rPr>
                        <a:t>7</a:t>
                      </a:r>
                    </a:p>
                  </a:txBody>
                  <a:tcPr anchor="ctr"/>
                </a:tc>
                <a:tc>
                  <a:txBody>
                    <a:bodyPr/>
                    <a:lstStyle/>
                    <a:p>
                      <a:r>
                        <a:rPr lang="en-US" sz="1100" b="1" dirty="0">
                          <a:effectLst/>
                        </a:rPr>
                        <a:t>Performance Assurance and Service Continuity</a:t>
                      </a:r>
                    </a:p>
                  </a:txBody>
                  <a:tcPr anchor="ctr"/>
                </a:tc>
                <a:tc>
                  <a:txBody>
                    <a:bodyPr/>
                    <a:lstStyle/>
                    <a:p>
                      <a:r>
                        <a:rPr lang="en-US" sz="1100" b="0" dirty="0">
                          <a:effectLst/>
                        </a:rPr>
                        <a:t>Guarantee end-to-end latency and other performance indicators; support migration of computing tasks between different resources and resource reselection, ensure service continuity and user experience when UEs move or resources change, and support priority processing of computing tasks for high-priority users.</a:t>
                      </a:r>
                    </a:p>
                  </a:txBody>
                  <a:tcPr anchor="ctr"/>
                </a:tc>
                <a:tc>
                  <a:txBody>
                    <a:bodyPr/>
                    <a:lstStyle/>
                    <a:p>
                      <a:r>
                        <a:rPr lang="en-US" sz="1000" b="0" dirty="0">
                          <a:effectLst/>
                        </a:rPr>
                        <a:t>PR 6.15.6-2, PR 6.24.6-2, PR W.1.6-1, PR 6.2.6-4, PR 6.19.6-1, PR 6.33.6-2, PR 9.15.6-6, PR 9.6.6-2, PR 9.15.6-5, PR 6.34.6-3</a:t>
                      </a:r>
                    </a:p>
                  </a:txBody>
                  <a:tcPr anchor="ctr"/>
                </a:tc>
                <a:extLst>
                  <a:ext uri="{0D108BD9-81ED-4DB2-BD59-A6C34878D82A}">
                    <a16:rowId xmlns:a16="http://schemas.microsoft.com/office/drawing/2014/main" val="4153305959"/>
                  </a:ext>
                </a:extLst>
              </a:tr>
              <a:tr h="438438">
                <a:tc>
                  <a:txBody>
                    <a:bodyPr/>
                    <a:lstStyle/>
                    <a:p>
                      <a:r>
                        <a:rPr lang="en-US" altLang="zh-CN" sz="1100" b="0">
                          <a:effectLst/>
                        </a:rPr>
                        <a:t>8</a:t>
                      </a:r>
                    </a:p>
                  </a:txBody>
                  <a:tcPr anchor="ctr"/>
                </a:tc>
                <a:tc>
                  <a:txBody>
                    <a:bodyPr/>
                    <a:lstStyle/>
                    <a:p>
                      <a:r>
                        <a:rPr lang="en-US" sz="1100" b="1" dirty="0">
                          <a:effectLst/>
                        </a:rPr>
                        <a:t>Security and others</a:t>
                      </a:r>
                    </a:p>
                  </a:txBody>
                  <a:tcPr anchor="ctr"/>
                </a:tc>
                <a:tc>
                  <a:txBody>
                    <a:bodyPr/>
                    <a:lstStyle/>
                    <a:p>
                      <a:r>
                        <a:rPr lang="en-US" sz="1100" b="0">
                          <a:effectLst/>
                        </a:rPr>
                        <a:t>Include resource configuration management, security and privacy protection, and energy consumption data collection; support the provision of computing services in satellite access scenarios and the transmission of computing information between satellites, complying with operator policies, third-party agreements and user consent requirements.</a:t>
                      </a:r>
                    </a:p>
                  </a:txBody>
                  <a:tcPr anchor="ctr"/>
                </a:tc>
                <a:tc>
                  <a:txBody>
                    <a:bodyPr/>
                    <a:lstStyle/>
                    <a:p>
                      <a:r>
                        <a:rPr lang="en-US" sz="1000" b="0" dirty="0">
                          <a:effectLst/>
                        </a:rPr>
                        <a:t>PR 11.22.6-1, PR W.2.6-2, PR 6.24.6-1, PR 8.9.6, PR 8.15.6, PR 6.2.6-2</a:t>
                      </a:r>
                    </a:p>
                  </a:txBody>
                  <a:tcPr anchor="ctr"/>
                </a:tc>
                <a:extLst>
                  <a:ext uri="{0D108BD9-81ED-4DB2-BD59-A6C34878D82A}">
                    <a16:rowId xmlns:a16="http://schemas.microsoft.com/office/drawing/2014/main" val="3391993936"/>
                  </a:ext>
                </a:extLst>
              </a:tr>
            </a:tbl>
          </a:graphicData>
        </a:graphic>
      </p:graphicFrame>
    </p:spTree>
    <p:extLst>
      <p:ext uri="{BB962C8B-B14F-4D97-AF65-F5344CB8AC3E}">
        <p14:creationId xmlns:p14="http://schemas.microsoft.com/office/powerpoint/2010/main" val="1181355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489417-3637-4959-B089-B2B9F50CD084}"/>
              </a:ext>
            </a:extLst>
          </p:cNvPr>
          <p:cNvSpPr>
            <a:spLocks noGrp="1"/>
          </p:cNvSpPr>
          <p:nvPr>
            <p:ph type="title"/>
          </p:nvPr>
        </p:nvSpPr>
        <p:spPr>
          <a:xfrm>
            <a:off x="419559" y="166822"/>
            <a:ext cx="10515600" cy="780630"/>
          </a:xfrm>
        </p:spPr>
        <p:txBody>
          <a:bodyPr>
            <a:normAutofit/>
          </a:bodyPr>
          <a:lstStyle/>
          <a:p>
            <a:r>
              <a:rPr lang="en-US" altLang="zh-CN" sz="3200" b="1" dirty="0"/>
              <a:t>Example use case 1 – Offloading for AI model inference</a:t>
            </a:r>
            <a:endParaRPr lang="zh-CN" altLang="en-US" sz="3200" b="1" dirty="0"/>
          </a:p>
        </p:txBody>
      </p:sp>
      <p:pic>
        <p:nvPicPr>
          <p:cNvPr id="4" name="内容占位符 3" descr="图形用户界面, 应用程序&#10;&#10;AI 生成的内容可能不正确。">
            <a:extLst>
              <a:ext uri="{FF2B5EF4-FFF2-40B4-BE49-F238E27FC236}">
                <a16:creationId xmlns:a16="http://schemas.microsoft.com/office/drawing/2014/main" id="{EF59F7BF-E80C-4114-BA4A-0F85DA551B30}"/>
              </a:ext>
            </a:extLst>
          </p:cNvPr>
          <p:cNvPicPr>
            <a:picLocks noGrp="1"/>
          </p:cNvPicPr>
          <p:nvPr>
            <p:ph idx="1"/>
          </p:nvPr>
        </p:nvPicPr>
        <p:blipFill>
          <a:blip r:embed="rId2" cstate="screen">
            <a:extLst>
              <a:ext uri="{28A0092B-C50C-407E-A947-70E740481C1C}">
                <a14:useLocalDpi xmlns:a14="http://schemas.microsoft.com/office/drawing/2010/main"/>
              </a:ext>
            </a:extLst>
          </a:blip>
          <a:srcRect/>
          <a:stretch>
            <a:fillRect/>
          </a:stretch>
        </p:blipFill>
        <p:spPr bwMode="auto">
          <a:xfrm>
            <a:off x="419559" y="1174068"/>
            <a:ext cx="6459771" cy="1910655"/>
          </a:xfrm>
          <a:prstGeom prst="rect">
            <a:avLst/>
          </a:prstGeom>
          <a:noFill/>
        </p:spPr>
      </p:pic>
      <p:sp>
        <p:nvSpPr>
          <p:cNvPr id="5" name="文本框 4">
            <a:extLst>
              <a:ext uri="{FF2B5EF4-FFF2-40B4-BE49-F238E27FC236}">
                <a16:creationId xmlns:a16="http://schemas.microsoft.com/office/drawing/2014/main" id="{5795F66C-1D90-443A-BBF1-A5494BF2B7D0}"/>
              </a:ext>
            </a:extLst>
          </p:cNvPr>
          <p:cNvSpPr txBox="1"/>
          <p:nvPr/>
        </p:nvSpPr>
        <p:spPr>
          <a:xfrm>
            <a:off x="218178" y="3186958"/>
            <a:ext cx="6869554" cy="3524042"/>
          </a:xfrm>
          <a:prstGeom prst="rect">
            <a:avLst/>
          </a:prstGeom>
          <a:noFill/>
          <a:ln>
            <a:solidFill>
              <a:schemeClr val="accent6">
                <a:lumMod val="60000"/>
                <a:lumOff val="40000"/>
              </a:schemeClr>
            </a:solidFill>
          </a:ln>
        </p:spPr>
        <p:txBody>
          <a:bodyPr wrap="square" rtlCol="0">
            <a:spAutoFit/>
          </a:bodyPr>
          <a:lstStyle/>
          <a:p>
            <a:pPr marL="285750" indent="-285750">
              <a:spcAft>
                <a:spcPts val="300"/>
              </a:spcAft>
              <a:buFont typeface="Wingdings" panose="05000000000000000000" pitchFamily="2" charset="2"/>
              <a:buChar char="n"/>
            </a:pPr>
            <a:r>
              <a:rPr lang="en-US" altLang="zh-CN" sz="1600" b="1" dirty="0"/>
              <a:t>Description</a:t>
            </a:r>
          </a:p>
          <a:p>
            <a:pPr marL="360680" indent="-180340" hangingPunct="0">
              <a:spcAft>
                <a:spcPts val="300"/>
              </a:spcAft>
            </a:pPr>
            <a:r>
              <a:rPr lang="en-US" altLang="zh-CN" sz="1600" dirty="0">
                <a:solidFill>
                  <a:srgbClr val="000000"/>
                </a:solidFill>
                <a:effectLst/>
                <a:latin typeface="Times New Roman" panose="02020603050405020304" pitchFamily="18" charset="0"/>
                <a:ea typeface="宋体" panose="02010600030101010101" pitchFamily="2" charset="-122"/>
              </a:rPr>
              <a:t>-  AI model (e.g. LLM) is pre-installed in 6G network </a:t>
            </a:r>
          </a:p>
          <a:p>
            <a:pPr marL="360680" indent="-180340" hangingPunct="0">
              <a:spcAft>
                <a:spcPts val="300"/>
              </a:spcAft>
            </a:pPr>
            <a:r>
              <a:rPr lang="en-US" altLang="zh-CN" sz="1600" dirty="0">
                <a:solidFill>
                  <a:srgbClr val="000000"/>
                </a:solidFill>
                <a:latin typeface="Times New Roman" panose="02020603050405020304" pitchFamily="18" charset="0"/>
                <a:ea typeface="宋体" panose="02010600030101010101" pitchFamily="2" charset="-122"/>
              </a:rPr>
              <a:t>-  </a:t>
            </a:r>
            <a:r>
              <a:rPr lang="en-US" altLang="zh-CN" sz="1600" dirty="0">
                <a:solidFill>
                  <a:srgbClr val="000000"/>
                </a:solidFill>
                <a:effectLst/>
                <a:latin typeface="Times New Roman" panose="02020603050405020304" pitchFamily="18" charset="0"/>
                <a:ea typeface="宋体" panose="02010600030101010101" pitchFamily="2" charset="-122"/>
              </a:rPr>
              <a:t>The 6G network can provide computing support for AI inference to the end-user.</a:t>
            </a:r>
            <a:endParaRPr lang="zh-CN" altLang="zh-CN" sz="1600" dirty="0">
              <a:effectLst/>
              <a:latin typeface="Times New Roman" panose="02020603050405020304" pitchFamily="18" charset="0"/>
              <a:ea typeface="Times New Roman" panose="02020603050405020304" pitchFamily="18" charset="0"/>
            </a:endParaRPr>
          </a:p>
          <a:p>
            <a:pPr marL="360680" indent="-180340" hangingPunct="0">
              <a:spcAft>
                <a:spcPts val="300"/>
              </a:spcAft>
            </a:pPr>
            <a:r>
              <a:rPr lang="en-US" altLang="zh-CN" sz="1600" dirty="0">
                <a:solidFill>
                  <a:srgbClr val="000000"/>
                </a:solidFill>
                <a:effectLst/>
                <a:latin typeface="Times New Roman" panose="02020603050405020304" pitchFamily="18" charset="0"/>
                <a:ea typeface="宋体" panose="02010600030101010101" pitchFamily="2" charset="-122"/>
              </a:rPr>
              <a:t>-  The 6G network can select a suitable computing node per subscriber per service based on the request from subscriber or service provider.</a:t>
            </a:r>
            <a:endParaRPr lang="zh-CN" altLang="zh-CN" sz="1600" dirty="0">
              <a:effectLst/>
              <a:latin typeface="Times New Roman" panose="02020603050405020304" pitchFamily="18" charset="0"/>
              <a:ea typeface="Times New Roman" panose="02020603050405020304" pitchFamily="18" charset="0"/>
            </a:endParaRPr>
          </a:p>
          <a:p>
            <a:pPr marL="360680" indent="-180340" hangingPunct="0">
              <a:spcAft>
                <a:spcPts val="300"/>
              </a:spcAft>
            </a:pPr>
            <a:r>
              <a:rPr lang="en-US" altLang="zh-CN" sz="1600" dirty="0">
                <a:solidFill>
                  <a:srgbClr val="000000"/>
                </a:solidFill>
                <a:effectLst/>
                <a:latin typeface="Times New Roman" panose="02020603050405020304" pitchFamily="18" charset="0"/>
                <a:ea typeface="宋体" panose="02010600030101010101" pitchFamily="2" charset="-122"/>
              </a:rPr>
              <a:t>-  The 6G network can leverage the overall E2E latency (i.e. communication delay+ computing delay) budget of an application service by adjusting communication and computing resource on demand.</a:t>
            </a:r>
            <a:endParaRPr lang="zh-CN" altLang="zh-CN" sz="1600" dirty="0">
              <a:effectLst/>
              <a:latin typeface="Times New Roman" panose="02020603050405020304" pitchFamily="18" charset="0"/>
              <a:ea typeface="Times New Roman" panose="02020603050405020304" pitchFamily="18" charset="0"/>
            </a:endParaRPr>
          </a:p>
          <a:p>
            <a:pPr>
              <a:spcAft>
                <a:spcPts val="300"/>
              </a:spcAft>
            </a:pPr>
            <a:r>
              <a:rPr lang="en-US" altLang="zh-CN" sz="1600" dirty="0">
                <a:solidFill>
                  <a:srgbClr val="000000"/>
                </a:solidFill>
                <a:latin typeface="Times New Roman" panose="02020603050405020304" pitchFamily="18" charset="0"/>
                <a:ea typeface="宋体" panose="02010600030101010101" pitchFamily="2" charset="-122"/>
              </a:rPr>
              <a:t>    </a:t>
            </a:r>
            <a:r>
              <a:rPr lang="en-US" altLang="zh-CN" sz="1600" dirty="0">
                <a:solidFill>
                  <a:srgbClr val="000000"/>
                </a:solidFill>
                <a:effectLst/>
                <a:latin typeface="Times New Roman" panose="02020603050405020304" pitchFamily="18" charset="0"/>
                <a:ea typeface="宋体" panose="02010600030101010101" pitchFamily="2" charset="-122"/>
              </a:rPr>
              <a:t>-  The 6G network also owns valuable data (e.g. sensing or positioning data as environmental information) which can be used for high quality AI inference</a:t>
            </a:r>
          </a:p>
          <a:p>
            <a:pPr>
              <a:spcAft>
                <a:spcPts val="300"/>
              </a:spcAft>
            </a:pPr>
            <a:r>
              <a:rPr lang="en-US" altLang="zh-CN" sz="1600" dirty="0">
                <a:solidFill>
                  <a:srgbClr val="000000"/>
                </a:solidFill>
                <a:latin typeface="Times New Roman" panose="02020603050405020304" pitchFamily="18" charset="0"/>
                <a:ea typeface="宋体" panose="02010600030101010101" pitchFamily="2" charset="-122"/>
              </a:rPr>
              <a:t>    -  When inference is needed, user send request to LLM in 6G network, and the network feedback the inference result with guaranteeing e2e round-trip latency</a:t>
            </a:r>
            <a:endParaRPr lang="zh-CN" altLang="en-US" sz="1600" dirty="0"/>
          </a:p>
        </p:txBody>
      </p:sp>
      <p:grpSp>
        <p:nvGrpSpPr>
          <p:cNvPr id="3" name="组合 2">
            <a:extLst>
              <a:ext uri="{FF2B5EF4-FFF2-40B4-BE49-F238E27FC236}">
                <a16:creationId xmlns:a16="http://schemas.microsoft.com/office/drawing/2014/main" id="{B854975C-339C-4DC3-8F8E-3D2CD6C1BA7D}"/>
              </a:ext>
            </a:extLst>
          </p:cNvPr>
          <p:cNvGrpSpPr/>
          <p:nvPr/>
        </p:nvGrpSpPr>
        <p:grpSpPr>
          <a:xfrm>
            <a:off x="7218208" y="2803044"/>
            <a:ext cx="4755614" cy="4054956"/>
            <a:chOff x="7249100" y="2808319"/>
            <a:chExt cx="4755614" cy="4054956"/>
          </a:xfrm>
        </p:grpSpPr>
        <p:sp>
          <p:nvSpPr>
            <p:cNvPr id="7" name="文本框 6">
              <a:extLst>
                <a:ext uri="{FF2B5EF4-FFF2-40B4-BE49-F238E27FC236}">
                  <a16:creationId xmlns:a16="http://schemas.microsoft.com/office/drawing/2014/main" id="{242A2B93-2E5E-4FE8-8CB6-647EB1325764}"/>
                </a:ext>
              </a:extLst>
            </p:cNvPr>
            <p:cNvSpPr txBox="1"/>
            <p:nvPr/>
          </p:nvSpPr>
          <p:spPr>
            <a:xfrm>
              <a:off x="7249100" y="2808319"/>
              <a:ext cx="4755614" cy="4054956"/>
            </a:xfrm>
            <a:prstGeom prst="rect">
              <a:avLst/>
            </a:prstGeom>
            <a:noFill/>
            <a:ln>
              <a:noFill/>
            </a:ln>
          </p:spPr>
          <p:txBody>
            <a:bodyPr wrap="square" rtlCol="0">
              <a:spAutoFit/>
            </a:bodyPr>
            <a:lstStyle/>
            <a:p>
              <a:pPr marL="285750" indent="-285750">
                <a:spcAft>
                  <a:spcPts val="300"/>
                </a:spcAft>
                <a:buFont typeface="Wingdings" panose="05000000000000000000" pitchFamily="2" charset="2"/>
                <a:buChar char="n"/>
              </a:pPr>
              <a:r>
                <a:rPr lang="en-US" altLang="zh-CN" sz="1600" b="1" dirty="0"/>
                <a:t>Essential Requirements</a:t>
              </a:r>
            </a:p>
            <a:p>
              <a:pPr marL="360680" indent="-180340" hangingPunct="0">
                <a:spcAft>
                  <a:spcPts val="300"/>
                </a:spcAft>
              </a:pPr>
              <a:r>
                <a:rPr lang="en-US" altLang="zh-CN" sz="1600" dirty="0">
                  <a:solidFill>
                    <a:srgbClr val="000000"/>
                  </a:solidFill>
                  <a:effectLst/>
                  <a:latin typeface="Times New Roman" panose="02020603050405020304" pitchFamily="18" charset="0"/>
                  <a:ea typeface="宋体" panose="02010600030101010101" pitchFamily="2" charset="-122"/>
                </a:rPr>
                <a:t>[PR 6.34.6-1] Subject to operator policy and user consent, the 6G network shall be able to authorize a user to offload task from a 3rd party application (e.g. an AI inference workload) to the Service Hosting Environment. </a:t>
              </a:r>
            </a:p>
            <a:p>
              <a:pPr marL="360680" indent="-180340" hangingPunct="0">
                <a:spcBef>
                  <a:spcPts val="300"/>
                </a:spcBef>
                <a:spcAft>
                  <a:spcPts val="300"/>
                </a:spcAft>
              </a:pPr>
              <a:r>
                <a:rPr lang="en-US" altLang="zh-CN" sz="1600" dirty="0">
                  <a:solidFill>
                    <a:srgbClr val="000000"/>
                  </a:solidFill>
                  <a:effectLst/>
                  <a:latin typeface="Times New Roman" panose="02020603050405020304" pitchFamily="18" charset="0"/>
                  <a:ea typeface="宋体" panose="02010600030101010101" pitchFamily="2" charset="-122"/>
                </a:rPr>
                <a:t>[PR 6.34.6-2] Subject to operator policy, the 6G network shall support selection of computing resources in the Service Hosting Environment for offloading tasks. </a:t>
              </a:r>
            </a:p>
            <a:p>
              <a:pPr marL="360680" indent="-180340" hangingPunct="0">
                <a:spcBef>
                  <a:spcPts val="300"/>
                </a:spcBef>
                <a:spcAft>
                  <a:spcPts val="300"/>
                </a:spcAft>
              </a:pPr>
              <a:r>
                <a:rPr lang="en-US" altLang="zh-CN" sz="1600" dirty="0">
                  <a:solidFill>
                    <a:srgbClr val="000000"/>
                  </a:solidFill>
                  <a:effectLst/>
                  <a:latin typeface="Times New Roman" panose="02020603050405020304" pitchFamily="18" charset="0"/>
                  <a:ea typeface="宋体" panose="02010600030101010101" pitchFamily="2" charset="-122"/>
                </a:rPr>
                <a:t>[PR 6.34.6-3] Subject to operator policy and user consent, the 6G network shall be able to prioritize the processing of offloading task request(s) from a high-priority user per service.</a:t>
              </a:r>
            </a:p>
            <a:p>
              <a:pPr marL="360680" indent="-180340" hangingPunct="0">
                <a:spcBef>
                  <a:spcPts val="300"/>
                </a:spcBef>
                <a:spcAft>
                  <a:spcPts val="300"/>
                </a:spcAft>
              </a:pPr>
              <a:endParaRPr lang="en-US" altLang="zh-CN" sz="1600" dirty="0">
                <a:solidFill>
                  <a:srgbClr val="000000"/>
                </a:solidFill>
                <a:effectLst/>
                <a:latin typeface="Times New Roman" panose="02020603050405020304" pitchFamily="18" charset="0"/>
                <a:ea typeface="宋体" panose="02010600030101010101" pitchFamily="2" charset="-122"/>
              </a:endParaRPr>
            </a:p>
          </p:txBody>
        </p:sp>
        <p:sp>
          <p:nvSpPr>
            <p:cNvPr id="8" name="矩形 7">
              <a:extLst>
                <a:ext uri="{FF2B5EF4-FFF2-40B4-BE49-F238E27FC236}">
                  <a16:creationId xmlns:a16="http://schemas.microsoft.com/office/drawing/2014/main" id="{4CBE3C86-ED54-4E57-A212-02C6B2BD5E2D}"/>
                </a:ext>
              </a:extLst>
            </p:cNvPr>
            <p:cNvSpPr/>
            <p:nvPr/>
          </p:nvSpPr>
          <p:spPr>
            <a:xfrm>
              <a:off x="7249100" y="2808319"/>
              <a:ext cx="4755614" cy="3870603"/>
            </a:xfrm>
            <a:prstGeom prst="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id="{4E0B9F11-8EA0-4632-ADE6-942418FCE463}"/>
              </a:ext>
            </a:extLst>
          </p:cNvPr>
          <p:cNvSpPr txBox="1"/>
          <p:nvPr/>
        </p:nvSpPr>
        <p:spPr>
          <a:xfrm>
            <a:off x="7087732" y="1784495"/>
            <a:ext cx="4641558" cy="569387"/>
          </a:xfrm>
          <a:prstGeom prst="rect">
            <a:avLst/>
          </a:prstGeom>
          <a:noFill/>
        </p:spPr>
        <p:txBody>
          <a:bodyPr wrap="square" rtlCol="0">
            <a:spAutoFit/>
          </a:bodyPr>
          <a:lstStyle/>
          <a:p>
            <a:pPr marL="285750" indent="-285750">
              <a:buFont typeface="Arial" panose="020B0604020202020204" pitchFamily="34" charset="0"/>
              <a:buChar char="•"/>
            </a:pPr>
            <a:r>
              <a:rPr lang="en-US" altLang="zh-CN" sz="1500" b="1" dirty="0"/>
              <a:t>Reference: TR22.870 clause 6.34</a:t>
            </a:r>
          </a:p>
          <a:p>
            <a:r>
              <a:rPr lang="en-US" altLang="zh-CN" sz="1500" b="1" dirty="0"/>
              <a:t>“</a:t>
            </a:r>
            <a:r>
              <a:rPr lang="en-US" altLang="zh-CN" sz="1600" b="1" dirty="0"/>
              <a:t>6G computing support for AI model inference</a:t>
            </a:r>
            <a:r>
              <a:rPr lang="en-US" altLang="zh-CN" sz="1500" b="1" dirty="0"/>
              <a:t>”</a:t>
            </a:r>
            <a:endParaRPr lang="zh-CN" altLang="en-US" sz="1500" b="1" dirty="0"/>
          </a:p>
        </p:txBody>
      </p:sp>
    </p:spTree>
    <p:extLst>
      <p:ext uri="{BB962C8B-B14F-4D97-AF65-F5344CB8AC3E}">
        <p14:creationId xmlns:p14="http://schemas.microsoft.com/office/powerpoint/2010/main" val="42752144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489417-3637-4959-B089-B2B9F50CD084}"/>
              </a:ext>
            </a:extLst>
          </p:cNvPr>
          <p:cNvSpPr>
            <a:spLocks noGrp="1"/>
          </p:cNvSpPr>
          <p:nvPr>
            <p:ph type="title"/>
          </p:nvPr>
        </p:nvSpPr>
        <p:spPr>
          <a:xfrm>
            <a:off x="419559" y="166822"/>
            <a:ext cx="10515600" cy="784830"/>
          </a:xfrm>
        </p:spPr>
        <p:txBody>
          <a:bodyPr>
            <a:normAutofit/>
          </a:bodyPr>
          <a:lstStyle/>
          <a:p>
            <a:r>
              <a:rPr lang="en-US" altLang="zh-CN" sz="3200" b="1" dirty="0"/>
              <a:t>Example use case 2 – Offloading for XR rendering</a:t>
            </a:r>
            <a:endParaRPr lang="zh-CN" altLang="en-US" sz="3200" b="1" dirty="0"/>
          </a:p>
        </p:txBody>
      </p:sp>
      <p:sp>
        <p:nvSpPr>
          <p:cNvPr id="5" name="文本框 4">
            <a:extLst>
              <a:ext uri="{FF2B5EF4-FFF2-40B4-BE49-F238E27FC236}">
                <a16:creationId xmlns:a16="http://schemas.microsoft.com/office/drawing/2014/main" id="{5795F66C-1D90-443A-BBF1-A5494BF2B7D0}"/>
              </a:ext>
            </a:extLst>
          </p:cNvPr>
          <p:cNvSpPr txBox="1"/>
          <p:nvPr/>
        </p:nvSpPr>
        <p:spPr>
          <a:xfrm>
            <a:off x="208240" y="4267438"/>
            <a:ext cx="6116522" cy="2423740"/>
          </a:xfrm>
          <a:prstGeom prst="rect">
            <a:avLst/>
          </a:prstGeom>
          <a:noFill/>
          <a:ln>
            <a:solidFill>
              <a:schemeClr val="accent6">
                <a:lumMod val="60000"/>
                <a:lumOff val="40000"/>
              </a:schemeClr>
            </a:solidFill>
          </a:ln>
        </p:spPr>
        <p:txBody>
          <a:bodyPr wrap="square" rtlCol="0">
            <a:spAutoFit/>
          </a:bodyPr>
          <a:lstStyle/>
          <a:p>
            <a:pPr marL="285750" indent="-285750">
              <a:spcAft>
                <a:spcPts val="300"/>
              </a:spcAft>
              <a:buFont typeface="Wingdings" panose="05000000000000000000" pitchFamily="2" charset="2"/>
              <a:buChar char="n"/>
            </a:pPr>
            <a:r>
              <a:rPr lang="en-US" altLang="zh-CN" sz="1600" b="1" dirty="0"/>
              <a:t>Assumption and Description</a:t>
            </a:r>
          </a:p>
          <a:p>
            <a:pPr marL="466090" indent="-285750" hangingPunct="0">
              <a:spcAft>
                <a:spcPts val="300"/>
              </a:spcAft>
              <a:buFontTx/>
              <a:buChar char="-"/>
            </a:pPr>
            <a:r>
              <a:rPr lang="en-US" altLang="zh-CN" sz="1600" dirty="0">
                <a:solidFill>
                  <a:srgbClr val="000000"/>
                </a:solidFill>
                <a:effectLst/>
                <a:latin typeface="Times New Roman" panose="02020603050405020304" pitchFamily="18" charset="0"/>
                <a:ea typeface="宋体" panose="02010600030101010101" pitchFamily="2" charset="-122"/>
              </a:rPr>
              <a:t>Several computing resources for XR services are deployed distributed in different locations (owned by 3</a:t>
            </a:r>
            <a:r>
              <a:rPr lang="en-US" altLang="zh-CN" sz="1600" baseline="30000" dirty="0">
                <a:solidFill>
                  <a:srgbClr val="000000"/>
                </a:solidFill>
                <a:effectLst/>
                <a:latin typeface="Times New Roman" panose="02020603050405020304" pitchFamily="18" charset="0"/>
                <a:ea typeface="宋体" panose="02010600030101010101" pitchFamily="2" charset="-122"/>
              </a:rPr>
              <a:t>rd</a:t>
            </a:r>
            <a:r>
              <a:rPr lang="en-US" altLang="zh-CN" sz="1600" dirty="0">
                <a:solidFill>
                  <a:srgbClr val="000000"/>
                </a:solidFill>
                <a:effectLst/>
                <a:latin typeface="Times New Roman" panose="02020603050405020304" pitchFamily="18" charset="0"/>
                <a:ea typeface="宋体" panose="02010600030101010101" pitchFamily="2" charset="-122"/>
              </a:rPr>
              <a:t> party or operators) and have been enrolled in 6G core network.</a:t>
            </a:r>
          </a:p>
          <a:p>
            <a:pPr marL="466090" indent="-285750" hangingPunct="0">
              <a:spcAft>
                <a:spcPts val="300"/>
              </a:spcAft>
              <a:buFontTx/>
              <a:buChar char="-"/>
            </a:pPr>
            <a:r>
              <a:rPr lang="en-US" altLang="zh-CN" sz="1600" dirty="0">
                <a:solidFill>
                  <a:srgbClr val="000000"/>
                </a:solidFill>
                <a:effectLst/>
                <a:latin typeface="Times New Roman" panose="02020603050405020304" pitchFamily="18" charset="0"/>
                <a:ea typeface="宋体" panose="02010600030101010101" pitchFamily="2" charset="-122"/>
              </a:rPr>
              <a:t>XR Application Platform provides the render services to various XR applications. </a:t>
            </a:r>
          </a:p>
          <a:p>
            <a:pPr marL="466090" indent="-285750" hangingPunct="0">
              <a:spcAft>
                <a:spcPts val="300"/>
              </a:spcAft>
              <a:buFontTx/>
              <a:buChar char="-"/>
            </a:pPr>
            <a:r>
              <a:rPr lang="en-US" altLang="zh-CN" sz="1600" dirty="0">
                <a:solidFill>
                  <a:srgbClr val="000000"/>
                </a:solidFill>
                <a:effectLst/>
                <a:latin typeface="Times New Roman" panose="02020603050405020304" pitchFamily="18" charset="0"/>
                <a:ea typeface="宋体" panose="02010600030101010101" pitchFamily="2" charset="-122"/>
              </a:rPr>
              <a:t>The UE supporting the XR application is the subscriber of the 6G network. It has registered to the 6G network and was authorized for the computing coordination service</a:t>
            </a:r>
          </a:p>
        </p:txBody>
      </p:sp>
      <p:sp>
        <p:nvSpPr>
          <p:cNvPr id="7" name="文本框 6">
            <a:extLst>
              <a:ext uri="{FF2B5EF4-FFF2-40B4-BE49-F238E27FC236}">
                <a16:creationId xmlns:a16="http://schemas.microsoft.com/office/drawing/2014/main" id="{242A2B93-2E5E-4FE8-8CB6-647EB1325764}"/>
              </a:ext>
            </a:extLst>
          </p:cNvPr>
          <p:cNvSpPr txBox="1"/>
          <p:nvPr/>
        </p:nvSpPr>
        <p:spPr>
          <a:xfrm>
            <a:off x="6406313" y="2903678"/>
            <a:ext cx="5658997" cy="4262705"/>
          </a:xfrm>
          <a:prstGeom prst="rect">
            <a:avLst/>
          </a:prstGeom>
          <a:noFill/>
          <a:ln>
            <a:noFill/>
          </a:ln>
        </p:spPr>
        <p:txBody>
          <a:bodyPr wrap="square" rtlCol="0">
            <a:spAutoFit/>
          </a:bodyPr>
          <a:lstStyle/>
          <a:p>
            <a:pPr marL="285750" indent="-285750">
              <a:spcAft>
                <a:spcPts val="300"/>
              </a:spcAft>
              <a:buFont typeface="Wingdings" panose="05000000000000000000" pitchFamily="2" charset="2"/>
              <a:buChar char="n"/>
            </a:pPr>
            <a:r>
              <a:rPr lang="en-US" altLang="zh-CN" sz="1600" b="1" dirty="0"/>
              <a:t>Essential Requirements</a:t>
            </a:r>
          </a:p>
          <a:p>
            <a:pPr marL="360680" indent="-180340" hangingPunct="0">
              <a:spcAft>
                <a:spcPts val="300"/>
              </a:spcAft>
            </a:pPr>
            <a:r>
              <a:rPr lang="en-US" altLang="zh-CN" sz="1600" dirty="0">
                <a:solidFill>
                  <a:srgbClr val="000000"/>
                </a:solidFill>
                <a:effectLst/>
                <a:latin typeface="Times New Roman" panose="02020603050405020304" pitchFamily="18" charset="0"/>
                <a:ea typeface="宋体" panose="02010600030101010101" pitchFamily="2" charset="-122"/>
              </a:rPr>
              <a:t>[PR 9.15.6-1] The 6G network shall support mechanisms to acquire and maintain the information of trusted computing resources (i.e. edge server(s)) for coordinating the usage of computing resource on demand </a:t>
            </a:r>
          </a:p>
          <a:p>
            <a:pPr marL="360680" indent="-180340" hangingPunct="0">
              <a:spcAft>
                <a:spcPts val="300"/>
              </a:spcAft>
            </a:pPr>
            <a:r>
              <a:rPr lang="en-US" altLang="zh-CN" sz="1600" dirty="0">
                <a:solidFill>
                  <a:srgbClr val="000000"/>
                </a:solidFill>
                <a:effectLst/>
                <a:latin typeface="Times New Roman" panose="02020603050405020304" pitchFamily="18" charset="0"/>
                <a:ea typeface="宋体" panose="02010600030101010101" pitchFamily="2" charset="-122"/>
              </a:rPr>
              <a:t>NOTE:	The information can be related to computing capabilities (e.g. </a:t>
            </a:r>
            <a:r>
              <a:rPr lang="en-US" altLang="zh-CN" sz="1600" dirty="0" err="1">
                <a:solidFill>
                  <a:srgbClr val="000000"/>
                </a:solidFill>
                <a:effectLst/>
                <a:latin typeface="Times New Roman" panose="02020603050405020304" pitchFamily="18" charset="0"/>
                <a:ea typeface="宋体" panose="02010600030101010101" pitchFamily="2" charset="-122"/>
              </a:rPr>
              <a:t>xPUs</a:t>
            </a:r>
            <a:r>
              <a:rPr lang="en-US" altLang="zh-CN" sz="1600" dirty="0">
                <a:solidFill>
                  <a:srgbClr val="000000"/>
                </a:solidFill>
                <a:effectLst/>
                <a:latin typeface="Times New Roman" panose="02020603050405020304" pitchFamily="18" charset="0"/>
                <a:ea typeface="宋体" panose="02010600030101010101" pitchFamily="2" charset="-122"/>
              </a:rPr>
              <a:t>, storage), service capabilities (e.g. supported applications, status), and network capabilities (e.g. allowed bandwidth).</a:t>
            </a:r>
          </a:p>
          <a:p>
            <a:pPr marL="360680" indent="-180340" hangingPunct="0">
              <a:spcAft>
                <a:spcPts val="300"/>
              </a:spcAft>
            </a:pPr>
            <a:r>
              <a:rPr lang="en-US" altLang="zh-CN" sz="1600" dirty="0">
                <a:solidFill>
                  <a:srgbClr val="000000"/>
                </a:solidFill>
                <a:effectLst/>
                <a:latin typeface="Times New Roman" panose="02020603050405020304" pitchFamily="18" charset="0"/>
                <a:ea typeface="宋体" panose="02010600030101010101" pitchFamily="2" charset="-122"/>
              </a:rPr>
              <a:t>[PR 9.15.6-2] The 6G network shall support mechanisms to collect status information (e.g. computing workload, congestion information, available capability, power consumption) of trusted computing resources (i.e. edge server(s) or cloud server(s)) on-demand or periodically</a:t>
            </a:r>
          </a:p>
          <a:p>
            <a:pPr marL="360680" indent="-180340" hangingPunct="0">
              <a:spcAft>
                <a:spcPts val="300"/>
              </a:spcAft>
            </a:pPr>
            <a:r>
              <a:rPr lang="en-US" altLang="zh-CN" sz="1600" dirty="0">
                <a:solidFill>
                  <a:srgbClr val="000000"/>
                </a:solidFill>
                <a:latin typeface="Times New Roman" panose="02020603050405020304" pitchFamily="18" charset="0"/>
                <a:ea typeface="宋体" panose="02010600030101010101" pitchFamily="2" charset="-122"/>
              </a:rPr>
              <a:t>[……]</a:t>
            </a:r>
            <a:endParaRPr lang="en-US" altLang="zh-CN" sz="1600" dirty="0">
              <a:solidFill>
                <a:srgbClr val="000000"/>
              </a:solidFill>
              <a:effectLst/>
              <a:latin typeface="Times New Roman" panose="02020603050405020304" pitchFamily="18" charset="0"/>
              <a:ea typeface="宋体" panose="02010600030101010101" pitchFamily="2" charset="-122"/>
            </a:endParaRPr>
          </a:p>
          <a:p>
            <a:pPr marL="360680" indent="-180340" hangingPunct="0">
              <a:spcBef>
                <a:spcPts val="300"/>
              </a:spcBef>
              <a:spcAft>
                <a:spcPts val="300"/>
              </a:spcAft>
            </a:pPr>
            <a:endParaRPr lang="en-US" altLang="zh-CN" sz="1600" dirty="0">
              <a:solidFill>
                <a:srgbClr val="000000"/>
              </a:solidFill>
              <a:effectLst/>
              <a:latin typeface="Times New Roman" panose="02020603050405020304" pitchFamily="18" charset="0"/>
              <a:ea typeface="宋体" panose="02010600030101010101" pitchFamily="2" charset="-122"/>
            </a:endParaRPr>
          </a:p>
        </p:txBody>
      </p:sp>
      <p:sp>
        <p:nvSpPr>
          <p:cNvPr id="8" name="矩形 7">
            <a:extLst>
              <a:ext uri="{FF2B5EF4-FFF2-40B4-BE49-F238E27FC236}">
                <a16:creationId xmlns:a16="http://schemas.microsoft.com/office/drawing/2014/main" id="{4CBE3C86-ED54-4E57-A212-02C6B2BD5E2D}"/>
              </a:ext>
            </a:extLst>
          </p:cNvPr>
          <p:cNvSpPr/>
          <p:nvPr/>
        </p:nvSpPr>
        <p:spPr>
          <a:xfrm>
            <a:off x="6381522" y="2903678"/>
            <a:ext cx="5670014" cy="3856175"/>
          </a:xfrm>
          <a:prstGeom prst="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E0B9F11-8EA0-4632-ADE6-942418FCE463}"/>
              </a:ext>
            </a:extLst>
          </p:cNvPr>
          <p:cNvSpPr txBox="1"/>
          <p:nvPr/>
        </p:nvSpPr>
        <p:spPr>
          <a:xfrm>
            <a:off x="6293601" y="1527233"/>
            <a:ext cx="5379902" cy="784830"/>
          </a:xfrm>
          <a:prstGeom prst="rect">
            <a:avLst/>
          </a:prstGeom>
          <a:noFill/>
        </p:spPr>
        <p:txBody>
          <a:bodyPr wrap="square" rtlCol="0">
            <a:spAutoFit/>
          </a:bodyPr>
          <a:lstStyle/>
          <a:p>
            <a:pPr marL="285750" indent="-285750">
              <a:buFont typeface="Arial" panose="020B0604020202020204" pitchFamily="34" charset="0"/>
              <a:buChar char="•"/>
            </a:pPr>
            <a:r>
              <a:rPr lang="en-US" altLang="zh-CN" sz="1500" b="1" dirty="0"/>
              <a:t>Reference: TR22.870 clause 9.15</a:t>
            </a:r>
          </a:p>
          <a:p>
            <a:r>
              <a:rPr lang="en-US" altLang="zh-CN" sz="1500" b="1" dirty="0"/>
              <a:t>“Use case on coordinating computing and communication for XR rendering”</a:t>
            </a:r>
            <a:endParaRPr lang="zh-CN" altLang="en-US" sz="1500" b="1" dirty="0"/>
          </a:p>
        </p:txBody>
      </p:sp>
      <p:pic>
        <p:nvPicPr>
          <p:cNvPr id="13" name="图片 12" descr="A diagram of a cloud computing network&#10;&#10;AI-generated content may be incorrect.">
            <a:extLst>
              <a:ext uri="{FF2B5EF4-FFF2-40B4-BE49-F238E27FC236}">
                <a16:creationId xmlns:a16="http://schemas.microsoft.com/office/drawing/2014/main" id="{229AFC05-DB4F-4F74-82A6-F0A6D5A6E115}"/>
              </a:ext>
            </a:extLst>
          </p:cNvPr>
          <p:cNvPicPr/>
          <p:nvPr/>
        </p:nvPicPr>
        <p:blipFill>
          <a:blip r:embed="rId2" cstate="screen">
            <a:extLst>
              <a:ext uri="{28A0092B-C50C-407E-A947-70E740481C1C}">
                <a14:useLocalDpi xmlns:a14="http://schemas.microsoft.com/office/drawing/2010/main"/>
              </a:ext>
            </a:extLst>
          </a:blip>
          <a:srcRect/>
          <a:stretch>
            <a:fillRect/>
          </a:stretch>
        </p:blipFill>
        <p:spPr>
          <a:xfrm>
            <a:off x="322621" y="946677"/>
            <a:ext cx="5887759" cy="3287770"/>
          </a:xfrm>
          <a:prstGeom prst="rect">
            <a:avLst/>
          </a:prstGeom>
          <a:noFill/>
        </p:spPr>
      </p:pic>
    </p:spTree>
    <p:extLst>
      <p:ext uri="{BB962C8B-B14F-4D97-AF65-F5344CB8AC3E}">
        <p14:creationId xmlns:p14="http://schemas.microsoft.com/office/powerpoint/2010/main" val="3945144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489417-3637-4959-B089-B2B9F50CD084}"/>
              </a:ext>
            </a:extLst>
          </p:cNvPr>
          <p:cNvSpPr>
            <a:spLocks noGrp="1"/>
          </p:cNvSpPr>
          <p:nvPr>
            <p:ph type="title"/>
          </p:nvPr>
        </p:nvSpPr>
        <p:spPr>
          <a:xfrm>
            <a:off x="419559" y="166821"/>
            <a:ext cx="10515600" cy="733535"/>
          </a:xfrm>
        </p:spPr>
        <p:txBody>
          <a:bodyPr>
            <a:normAutofit/>
          </a:bodyPr>
          <a:lstStyle/>
          <a:p>
            <a:r>
              <a:rPr lang="en-US" altLang="zh-CN" sz="3200" b="1" dirty="0"/>
              <a:t>Example use case 3 – XR gaming acceleration</a:t>
            </a:r>
            <a:endParaRPr lang="zh-CN" altLang="en-US" sz="3200" b="1" dirty="0"/>
          </a:p>
        </p:txBody>
      </p:sp>
      <p:sp>
        <p:nvSpPr>
          <p:cNvPr id="5" name="文本框 4">
            <a:extLst>
              <a:ext uri="{FF2B5EF4-FFF2-40B4-BE49-F238E27FC236}">
                <a16:creationId xmlns:a16="http://schemas.microsoft.com/office/drawing/2014/main" id="{5795F66C-1D90-443A-BBF1-A5494BF2B7D0}"/>
              </a:ext>
            </a:extLst>
          </p:cNvPr>
          <p:cNvSpPr txBox="1"/>
          <p:nvPr/>
        </p:nvSpPr>
        <p:spPr>
          <a:xfrm>
            <a:off x="5956325" y="2260813"/>
            <a:ext cx="6116522" cy="3447098"/>
          </a:xfrm>
          <a:prstGeom prst="rect">
            <a:avLst/>
          </a:prstGeom>
          <a:noFill/>
          <a:ln>
            <a:solidFill>
              <a:schemeClr val="accent6">
                <a:lumMod val="60000"/>
                <a:lumOff val="40000"/>
              </a:schemeClr>
            </a:solidFill>
          </a:ln>
        </p:spPr>
        <p:txBody>
          <a:bodyPr wrap="square" rtlCol="0">
            <a:spAutoFit/>
          </a:bodyPr>
          <a:lstStyle/>
          <a:p>
            <a:pPr marL="285750" indent="-285750">
              <a:spcAft>
                <a:spcPts val="300"/>
              </a:spcAft>
              <a:buFont typeface="Wingdings" panose="05000000000000000000" pitchFamily="2" charset="2"/>
              <a:buChar char="n"/>
            </a:pPr>
            <a:r>
              <a:rPr lang="en-US" altLang="zh-CN" sz="1600" b="1" dirty="0">
                <a:latin typeface="Times New Roman" panose="02020603050405020304" pitchFamily="18" charset="0"/>
                <a:cs typeface="Times New Roman" panose="02020603050405020304" pitchFamily="18" charset="0"/>
              </a:rPr>
              <a:t>Assumption and Description</a:t>
            </a:r>
          </a:p>
          <a:p>
            <a:pPr marL="466090" indent="-285750" hangingPunct="0">
              <a:spcAft>
                <a:spcPts val="300"/>
              </a:spcAft>
              <a:buFontTx/>
              <a:buChar char="-"/>
            </a:pPr>
            <a:r>
              <a:rPr lang="en-US" altLang="zh-CN" sz="1600" dirty="0">
                <a:effectLst/>
                <a:latin typeface="Times New Roman" panose="02020603050405020304" pitchFamily="18" charset="0"/>
                <a:ea typeface="Times New Roman" panose="02020603050405020304" pitchFamily="18" charset="0"/>
                <a:cs typeface="Times New Roman" panose="02020603050405020304" pitchFamily="18" charset="0"/>
              </a:rPr>
              <a:t>In split rendering: a client renders the most time-sensitive or low-fidelity objects that require less computing resources, while some delay tolerant or high-fidelity objects that demand powerful computing resources are </a:t>
            </a:r>
            <a:r>
              <a:rPr lang="en-US" altLang="zh-CN" sz="1600" dirty="0">
                <a:latin typeface="Times New Roman" panose="02020603050405020304" pitchFamily="18" charset="0"/>
                <a:cs typeface="Times New Roman" panose="02020603050405020304" pitchFamily="18" charset="0"/>
              </a:rPr>
              <a:t>rendered at the server</a:t>
            </a:r>
          </a:p>
          <a:p>
            <a:pPr marL="466090" indent="-285750" hangingPunct="0">
              <a:spcAft>
                <a:spcPts val="300"/>
              </a:spcAft>
              <a:buFontTx/>
              <a:buChar char="-"/>
            </a:pPr>
            <a:r>
              <a:rPr lang="en-US" altLang="zh-CN" sz="1600" dirty="0">
                <a:latin typeface="Times New Roman" panose="02020603050405020304" pitchFamily="18" charset="0"/>
                <a:cs typeface="Times New Roman" panose="02020603050405020304" pitchFamily="18" charset="0"/>
              </a:rPr>
              <a:t>Mobile network is responsible for the convergence of mobile network and computing power with providing communication resources, computing resource</a:t>
            </a:r>
          </a:p>
          <a:p>
            <a:pPr marL="466090" indent="-285750" hangingPunct="0">
              <a:spcAft>
                <a:spcPts val="300"/>
              </a:spcAft>
              <a:buFontTx/>
              <a:buChar char="-"/>
            </a:pPr>
            <a:r>
              <a:rPr lang="en-US" altLang="zh-CN" sz="1600" dirty="0">
                <a:latin typeface="Times New Roman" panose="02020603050405020304" pitchFamily="18" charset="0"/>
                <a:cs typeface="Times New Roman" panose="02020603050405020304" pitchFamily="18" charset="0"/>
              </a:rPr>
              <a:t>The 6G network receive the compressed data from application server and perform game rendering for VIP users, helps accelerate the VR game</a:t>
            </a:r>
          </a:p>
          <a:p>
            <a:pPr marL="466090" indent="-285750" hangingPunct="0">
              <a:spcAft>
                <a:spcPts val="300"/>
              </a:spcAft>
              <a:buFontTx/>
              <a:buChar char="-"/>
            </a:pPr>
            <a:r>
              <a:rPr lang="en-US" altLang="zh-CN" sz="1600" dirty="0">
                <a:latin typeface="Times New Roman" panose="02020603050405020304" pitchFamily="18" charset="0"/>
                <a:cs typeface="Times New Roman" panose="02020603050405020304" pitchFamily="18" charset="0"/>
              </a:rPr>
              <a:t>The VIP user can enjoy the VR gaming without consuming more power on end-device side</a:t>
            </a:r>
          </a:p>
        </p:txBody>
      </p:sp>
      <p:sp>
        <p:nvSpPr>
          <p:cNvPr id="7" name="文本框 6">
            <a:extLst>
              <a:ext uri="{FF2B5EF4-FFF2-40B4-BE49-F238E27FC236}">
                <a16:creationId xmlns:a16="http://schemas.microsoft.com/office/drawing/2014/main" id="{242A2B93-2E5E-4FE8-8CB6-647EB1325764}"/>
              </a:ext>
            </a:extLst>
          </p:cNvPr>
          <p:cNvSpPr txBox="1"/>
          <p:nvPr/>
        </p:nvSpPr>
        <p:spPr>
          <a:xfrm>
            <a:off x="247683" y="4661471"/>
            <a:ext cx="5572193" cy="2092881"/>
          </a:xfrm>
          <a:prstGeom prst="rect">
            <a:avLst/>
          </a:prstGeom>
          <a:noFill/>
          <a:ln>
            <a:solidFill>
              <a:srgbClr val="92D050"/>
            </a:solidFill>
          </a:ln>
        </p:spPr>
        <p:txBody>
          <a:bodyPr wrap="square" rtlCol="0">
            <a:spAutoFit/>
          </a:bodyPr>
          <a:lstStyle/>
          <a:p>
            <a:pPr marL="285750" indent="-285750">
              <a:spcAft>
                <a:spcPts val="300"/>
              </a:spcAft>
              <a:buFont typeface="Wingdings" panose="05000000000000000000" pitchFamily="2" charset="2"/>
              <a:buChar char="n"/>
            </a:pPr>
            <a:r>
              <a:rPr lang="en-US" altLang="zh-CN" sz="1500" b="1" dirty="0"/>
              <a:t>Essential Requirements</a:t>
            </a:r>
          </a:p>
          <a:p>
            <a:pPr hangingPunct="0">
              <a:spcAft>
                <a:spcPts val="900"/>
              </a:spcAft>
            </a:pPr>
            <a:r>
              <a:rPr lang="en-US" altLang="zh-CN" sz="1500" dirty="0">
                <a:effectLst/>
                <a:latin typeface="Times New Roman" panose="02020603050405020304" pitchFamily="18" charset="0"/>
                <a:ea typeface="Times New Roman" panose="02020603050405020304" pitchFamily="18" charset="0"/>
              </a:rPr>
              <a:t>[PR W.1.6-1] Subject to operator’s policy, the 6G network shall be able to fulfil the user-requested performance requirement (e.g. latency) for the 6G Computing Service.</a:t>
            </a:r>
            <a:endParaRPr lang="zh-CN" altLang="zh-CN" sz="1500" dirty="0">
              <a:effectLst/>
              <a:latin typeface="Times New Roman" panose="02020603050405020304" pitchFamily="18" charset="0"/>
              <a:ea typeface="Times New Roman" panose="02020603050405020304" pitchFamily="18" charset="0"/>
            </a:endParaRPr>
          </a:p>
          <a:p>
            <a:pPr hangingPunct="0">
              <a:spcAft>
                <a:spcPts val="900"/>
              </a:spcAft>
            </a:pPr>
            <a:r>
              <a:rPr lang="en-US" altLang="zh-CN" sz="1500" dirty="0">
                <a:effectLst/>
                <a:latin typeface="Times New Roman" panose="02020603050405020304" pitchFamily="18" charset="0"/>
                <a:ea typeface="Times New Roman" panose="02020603050405020304" pitchFamily="18" charset="0"/>
              </a:rPr>
              <a:t>[PR W.1.6-2] The 6G network shall be able to inform UE of the information related to 6G Computing Service in the Service Hosting Environment (e.g. guaranteed computing capabilities) to assist an UE to invoke a computing service.</a:t>
            </a:r>
            <a:endParaRPr lang="zh-CN" altLang="zh-CN" sz="1500" dirty="0">
              <a:effectLst/>
              <a:latin typeface="Times New Roman" panose="02020603050405020304" pitchFamily="18" charset="0"/>
              <a:ea typeface="Times New Roman" panose="02020603050405020304" pitchFamily="18" charset="0"/>
            </a:endParaRPr>
          </a:p>
        </p:txBody>
      </p:sp>
      <p:sp>
        <p:nvSpPr>
          <p:cNvPr id="9" name="文本框 8">
            <a:extLst>
              <a:ext uri="{FF2B5EF4-FFF2-40B4-BE49-F238E27FC236}">
                <a16:creationId xmlns:a16="http://schemas.microsoft.com/office/drawing/2014/main" id="{4E0B9F11-8EA0-4632-ADE6-942418FCE463}"/>
              </a:ext>
            </a:extLst>
          </p:cNvPr>
          <p:cNvSpPr txBox="1"/>
          <p:nvPr/>
        </p:nvSpPr>
        <p:spPr>
          <a:xfrm>
            <a:off x="5819876" y="1388225"/>
            <a:ext cx="5379902" cy="553998"/>
          </a:xfrm>
          <a:prstGeom prst="rect">
            <a:avLst/>
          </a:prstGeom>
          <a:noFill/>
        </p:spPr>
        <p:txBody>
          <a:bodyPr wrap="square" rtlCol="0">
            <a:spAutoFit/>
          </a:bodyPr>
          <a:lstStyle/>
          <a:p>
            <a:pPr marL="285750" indent="-285750">
              <a:buFont typeface="Arial" panose="020B0604020202020204" pitchFamily="34" charset="0"/>
              <a:buChar char="•"/>
            </a:pPr>
            <a:r>
              <a:rPr lang="en-US" altLang="zh-CN" sz="1500" b="1" dirty="0"/>
              <a:t>Reference: TR22.870 clause W.1</a:t>
            </a:r>
          </a:p>
          <a:p>
            <a:r>
              <a:rPr lang="en-US" altLang="zh-CN" sz="1500" b="1" dirty="0"/>
              <a:t>“Use case on Computing service for XR gaming acceleration</a:t>
            </a:r>
            <a:endParaRPr lang="zh-CN" altLang="en-US" sz="1500" b="1" dirty="0"/>
          </a:p>
        </p:txBody>
      </p:sp>
      <p:pic>
        <p:nvPicPr>
          <p:cNvPr id="10" name="图片 9" descr="A diagram of a cloud network&#10;&#10;AI-generated content may be incorrect.">
            <a:extLst>
              <a:ext uri="{FF2B5EF4-FFF2-40B4-BE49-F238E27FC236}">
                <a16:creationId xmlns:a16="http://schemas.microsoft.com/office/drawing/2014/main" id="{46A2EADF-4652-4338-812D-D181BA95D479}"/>
              </a:ext>
            </a:extLst>
          </p:cNvPr>
          <p:cNvPicPr/>
          <p:nvPr/>
        </p:nvPicPr>
        <p:blipFill>
          <a:blip r:embed="rId2" cstate="screen">
            <a:extLst>
              <a:ext uri="{28A0092B-C50C-407E-A947-70E740481C1C}">
                <a14:useLocalDpi xmlns:a14="http://schemas.microsoft.com/office/drawing/2010/main"/>
              </a:ext>
            </a:extLst>
          </a:blip>
          <a:srcRect/>
          <a:stretch>
            <a:fillRect/>
          </a:stretch>
        </p:blipFill>
        <p:spPr bwMode="auto">
          <a:xfrm>
            <a:off x="846431" y="1099327"/>
            <a:ext cx="4584886" cy="3296404"/>
          </a:xfrm>
          <a:prstGeom prst="rect">
            <a:avLst/>
          </a:prstGeom>
          <a:noFill/>
          <a:ln>
            <a:noFill/>
          </a:ln>
        </p:spPr>
      </p:pic>
    </p:spTree>
    <p:extLst>
      <p:ext uri="{BB962C8B-B14F-4D97-AF65-F5344CB8AC3E}">
        <p14:creationId xmlns:p14="http://schemas.microsoft.com/office/powerpoint/2010/main" val="18779340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9836FC-F587-41EE-8B5D-292297057786}"/>
              </a:ext>
            </a:extLst>
          </p:cNvPr>
          <p:cNvSpPr>
            <a:spLocks noGrp="1"/>
          </p:cNvSpPr>
          <p:nvPr>
            <p:ph type="title"/>
          </p:nvPr>
        </p:nvSpPr>
        <p:spPr>
          <a:xfrm>
            <a:off x="694981" y="243939"/>
            <a:ext cx="10515600" cy="350971"/>
          </a:xfrm>
        </p:spPr>
        <p:txBody>
          <a:bodyPr>
            <a:noAutofit/>
          </a:bodyPr>
          <a:lstStyle/>
          <a:p>
            <a:r>
              <a:rPr lang="en-US" altLang="zh-CN" sz="3200" b="1" dirty="0"/>
              <a:t>List of Computing related use cases (1)</a:t>
            </a:r>
            <a:endParaRPr lang="zh-CN" altLang="en-US" sz="3200" b="1" dirty="0"/>
          </a:p>
        </p:txBody>
      </p:sp>
      <p:graphicFrame>
        <p:nvGraphicFramePr>
          <p:cNvPr id="4" name="表格 4">
            <a:extLst>
              <a:ext uri="{FF2B5EF4-FFF2-40B4-BE49-F238E27FC236}">
                <a16:creationId xmlns:a16="http://schemas.microsoft.com/office/drawing/2014/main" id="{3FE5EB5A-40F4-4AE4-B7E0-F526863433B6}"/>
              </a:ext>
            </a:extLst>
          </p:cNvPr>
          <p:cNvGraphicFramePr>
            <a:graphicFrameLocks noGrp="1"/>
          </p:cNvGraphicFramePr>
          <p:nvPr/>
        </p:nvGraphicFramePr>
        <p:xfrm>
          <a:off x="314193" y="760164"/>
          <a:ext cx="11277175" cy="6279935"/>
        </p:xfrm>
        <a:graphic>
          <a:graphicData uri="http://schemas.openxmlformats.org/drawingml/2006/table">
            <a:tbl>
              <a:tblPr firstRow="1" bandRow="1">
                <a:tableStyleId>{5C22544A-7EE6-4342-B048-85BDC9FD1C3A}</a:tableStyleId>
              </a:tblPr>
              <a:tblGrid>
                <a:gridCol w="2011991">
                  <a:extLst>
                    <a:ext uri="{9D8B030D-6E8A-4147-A177-3AD203B41FA5}">
                      <a16:colId xmlns:a16="http://schemas.microsoft.com/office/drawing/2014/main" val="2203012148"/>
                    </a:ext>
                  </a:extLst>
                </a:gridCol>
                <a:gridCol w="6874525">
                  <a:extLst>
                    <a:ext uri="{9D8B030D-6E8A-4147-A177-3AD203B41FA5}">
                      <a16:colId xmlns:a16="http://schemas.microsoft.com/office/drawing/2014/main" val="2338664874"/>
                    </a:ext>
                  </a:extLst>
                </a:gridCol>
                <a:gridCol w="2390659">
                  <a:extLst>
                    <a:ext uri="{9D8B030D-6E8A-4147-A177-3AD203B41FA5}">
                      <a16:colId xmlns:a16="http://schemas.microsoft.com/office/drawing/2014/main" val="2152668707"/>
                    </a:ext>
                  </a:extLst>
                </a:gridCol>
              </a:tblGrid>
              <a:tr h="462708">
                <a:tc>
                  <a:txBody>
                    <a:bodyPr/>
                    <a:lstStyle/>
                    <a:p>
                      <a:r>
                        <a:rPr lang="en-US" sz="1200" b="1" dirty="0">
                          <a:effectLst/>
                        </a:rPr>
                        <a:t> Clause# in TR 22.870</a:t>
                      </a:r>
                    </a:p>
                  </a:txBody>
                  <a:tcPr anchor="ctr"/>
                </a:tc>
                <a:tc>
                  <a:txBody>
                    <a:bodyPr/>
                    <a:lstStyle/>
                    <a:p>
                      <a:r>
                        <a:rPr lang="en-US" sz="1400" b="1" dirty="0">
                          <a:effectLst/>
                        </a:rPr>
                        <a:t>Use case</a:t>
                      </a:r>
                    </a:p>
                  </a:txBody>
                  <a:tcPr anchor="ctr"/>
                </a:tc>
                <a:tc>
                  <a:txBody>
                    <a:bodyPr/>
                    <a:lstStyle/>
                    <a:p>
                      <a:r>
                        <a:rPr lang="en-US" sz="1400" b="1" dirty="0">
                          <a:effectLst/>
                        </a:rPr>
                        <a:t>scenario</a:t>
                      </a:r>
                    </a:p>
                  </a:txBody>
                  <a:tcPr anchor="ctr"/>
                </a:tc>
                <a:extLst>
                  <a:ext uri="{0D108BD9-81ED-4DB2-BD59-A6C34878D82A}">
                    <a16:rowId xmlns:a16="http://schemas.microsoft.com/office/drawing/2014/main" val="2291925418"/>
                  </a:ext>
                </a:extLst>
              </a:tr>
              <a:tr h="447479">
                <a:tc>
                  <a:txBody>
                    <a:bodyPr/>
                    <a:lstStyle/>
                    <a:p>
                      <a:r>
                        <a:rPr lang="en-US" sz="1200" b="1" dirty="0">
                          <a:effectLst/>
                        </a:rPr>
                        <a:t>6.2</a:t>
                      </a:r>
                    </a:p>
                  </a:txBody>
                  <a:tcPr anchor="ctr"/>
                </a:tc>
                <a:tc>
                  <a:txBody>
                    <a:bodyPr/>
                    <a:lstStyle/>
                    <a:p>
                      <a:r>
                        <a:rPr lang="en-US" sz="1200" b="0" dirty="0">
                          <a:effectLst/>
                        </a:rPr>
                        <a:t>Use case on optimizing 6G infrastructure utilization via resource exposure in 6G</a:t>
                      </a:r>
                    </a:p>
                  </a:txBody>
                  <a:tcPr anchor="ctr"/>
                </a:tc>
                <a:tc rowSpan="13">
                  <a:txBody>
                    <a:bodyPr/>
                    <a:lstStyle/>
                    <a:p>
                      <a:r>
                        <a:rPr lang="en-US" sz="1400" b="1" dirty="0">
                          <a:effectLst/>
                        </a:rPr>
                        <a:t>Artifact Intelligence service</a:t>
                      </a:r>
                    </a:p>
                  </a:txBody>
                  <a:tcPr anchor="ctr"/>
                </a:tc>
                <a:extLst>
                  <a:ext uri="{0D108BD9-81ED-4DB2-BD59-A6C34878D82A}">
                    <a16:rowId xmlns:a16="http://schemas.microsoft.com/office/drawing/2014/main" val="3037538894"/>
                  </a:ext>
                </a:extLst>
              </a:tr>
              <a:tr h="447479">
                <a:tc>
                  <a:txBody>
                    <a:bodyPr/>
                    <a:lstStyle/>
                    <a:p>
                      <a:r>
                        <a:rPr lang="en-US" sz="1200" b="1" dirty="0">
                          <a:effectLst/>
                        </a:rPr>
                        <a:t>6.3</a:t>
                      </a:r>
                    </a:p>
                  </a:txBody>
                  <a:tcPr anchor="ctr"/>
                </a:tc>
                <a:tc>
                  <a:txBody>
                    <a:bodyPr/>
                    <a:lstStyle/>
                    <a:p>
                      <a:r>
                        <a:rPr lang="en-US" sz="1200" b="0" dirty="0">
                          <a:effectLst/>
                        </a:rPr>
                        <a:t>Use case on end-to-end AI for connected cars</a:t>
                      </a: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1823680924"/>
                  </a:ext>
                </a:extLst>
              </a:tr>
              <a:tr h="447479">
                <a:tc>
                  <a:txBody>
                    <a:bodyPr/>
                    <a:lstStyle/>
                    <a:p>
                      <a:r>
                        <a:rPr lang="en-US" sz="1200" b="1" dirty="0">
                          <a:effectLst/>
                        </a:rPr>
                        <a:t>6.5</a:t>
                      </a:r>
                    </a:p>
                  </a:txBody>
                  <a:tcPr anchor="ctr"/>
                </a:tc>
                <a:tc>
                  <a:txBody>
                    <a:bodyPr/>
                    <a:lstStyle/>
                    <a:p>
                      <a:r>
                        <a:rPr lang="en-US" altLang="zh-CN" sz="1200" b="0" kern="1200" dirty="0">
                          <a:solidFill>
                            <a:schemeClr val="dk1"/>
                          </a:solidFill>
                          <a:effectLst/>
                          <a:latin typeface="+mn-lt"/>
                          <a:ea typeface="+mn-ea"/>
                          <a:cs typeface="+mn-cs"/>
                        </a:rPr>
                        <a:t>use case on personalized AI for health monitoring</a:t>
                      </a:r>
                      <a:endParaRPr lang="en-US" sz="1200" b="0" dirty="0">
                        <a:effectLst/>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2737544037"/>
                  </a:ext>
                </a:extLst>
              </a:tr>
              <a:tr h="447479">
                <a:tc>
                  <a:txBody>
                    <a:bodyPr/>
                    <a:lstStyle/>
                    <a:p>
                      <a:r>
                        <a:rPr lang="en-US" sz="1200" b="1" dirty="0">
                          <a:effectLst/>
                        </a:rPr>
                        <a:t>6.7</a:t>
                      </a:r>
                    </a:p>
                  </a:txBody>
                  <a:tcPr anchor="ctr"/>
                </a:tc>
                <a:tc>
                  <a:txBody>
                    <a:bodyPr/>
                    <a:lstStyle/>
                    <a:p>
                      <a:r>
                        <a:rPr lang="en-US" altLang="zh-CN" sz="1200" b="0" kern="1200" dirty="0">
                          <a:solidFill>
                            <a:schemeClr val="dk1"/>
                          </a:solidFill>
                          <a:effectLst/>
                          <a:latin typeface="+mn-lt"/>
                          <a:ea typeface="+mn-ea"/>
                          <a:cs typeface="+mn-cs"/>
                        </a:rPr>
                        <a:t>Use case on AI-agents communication</a:t>
                      </a:r>
                      <a:endParaRPr lang="en-US" sz="1200" b="0" dirty="0">
                        <a:effectLst/>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4148331301"/>
                  </a:ext>
                </a:extLst>
              </a:tr>
              <a:tr h="447479">
                <a:tc>
                  <a:txBody>
                    <a:bodyPr/>
                    <a:lstStyle/>
                    <a:p>
                      <a:r>
                        <a:rPr lang="en-US" sz="1200" b="1" dirty="0">
                          <a:effectLst/>
                        </a:rPr>
                        <a:t>6.9</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collaborative AI agents</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2282312087"/>
                  </a:ext>
                </a:extLst>
              </a:tr>
              <a:tr h="447479">
                <a:tc>
                  <a:txBody>
                    <a:bodyPr/>
                    <a:lstStyle/>
                    <a:p>
                      <a:r>
                        <a:rPr lang="en-US" sz="1200" b="1" dirty="0">
                          <a:effectLst/>
                        </a:rPr>
                        <a:t>6.10</a:t>
                      </a:r>
                    </a:p>
                  </a:txBody>
                  <a:tcPr anchor="ctr"/>
                </a:tc>
                <a:tc>
                  <a:txBody>
                    <a:bodyPr/>
                    <a:lstStyle/>
                    <a:p>
                      <a:r>
                        <a:rPr lang="en-US" altLang="zh-CN" sz="1200" b="0" kern="1200" dirty="0">
                          <a:solidFill>
                            <a:schemeClr val="dk1"/>
                          </a:solidFill>
                          <a:effectLst/>
                          <a:latin typeface="+mn-lt"/>
                          <a:ea typeface="+mn-ea"/>
                          <a:cs typeface="+mn-cs"/>
                        </a:rPr>
                        <a:t>Use case on home robots</a:t>
                      </a:r>
                      <a:endParaRPr lang="en-US" sz="1200" b="0" dirty="0">
                        <a:effectLst/>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4275795115"/>
                  </a:ext>
                </a:extLst>
              </a:tr>
              <a:tr h="447479">
                <a:tc>
                  <a:txBody>
                    <a:bodyPr/>
                    <a:lstStyle/>
                    <a:p>
                      <a:r>
                        <a:rPr lang="en-US" sz="1200" b="1" dirty="0">
                          <a:effectLst/>
                        </a:rPr>
                        <a:t>6.14</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intelligent UAV swarms</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3217268667"/>
                  </a:ext>
                </a:extLst>
              </a:tr>
              <a:tr h="447479">
                <a:tc>
                  <a:txBody>
                    <a:bodyPr/>
                    <a:lstStyle/>
                    <a:p>
                      <a:r>
                        <a:rPr lang="en-US" sz="1200" b="1" dirty="0">
                          <a:effectLst/>
                        </a:rPr>
                        <a:t>6.15</a:t>
                      </a:r>
                    </a:p>
                  </a:txBody>
                  <a:tcPr anchor="ctr"/>
                </a:tc>
                <a:tc>
                  <a:txBody>
                    <a:bodyPr/>
                    <a:lstStyle/>
                    <a:p>
                      <a:r>
                        <a:rPr lang="en-US" altLang="zh-CN" sz="1200" b="0" kern="1200" dirty="0">
                          <a:solidFill>
                            <a:schemeClr val="dk1"/>
                          </a:solidFill>
                          <a:effectLst/>
                          <a:latin typeface="+mn-lt"/>
                          <a:ea typeface="+mn-ea"/>
                          <a:cs typeface="+mn-cs"/>
                        </a:rPr>
                        <a:t>Use case on 6G system assisted target object detection</a:t>
                      </a:r>
                      <a:endParaRPr lang="en-US" sz="1200" b="0" dirty="0">
                        <a:effectLst/>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1025847213"/>
                  </a:ext>
                </a:extLst>
              </a:tr>
              <a:tr h="447479">
                <a:tc>
                  <a:txBody>
                    <a:bodyPr/>
                    <a:lstStyle/>
                    <a:p>
                      <a:r>
                        <a:rPr lang="en-US" sz="1200" b="1" dirty="0">
                          <a:effectLst/>
                        </a:rPr>
                        <a:t>6.18</a:t>
                      </a:r>
                    </a:p>
                  </a:txBody>
                  <a:tcPr anchor="ctr"/>
                </a:tc>
                <a:tc>
                  <a:txBody>
                    <a:bodyPr/>
                    <a:lstStyle/>
                    <a:p>
                      <a:r>
                        <a:rPr lang="en-US" altLang="zh-CN" sz="1200" b="0" kern="1200" dirty="0">
                          <a:solidFill>
                            <a:schemeClr val="dk1"/>
                          </a:solidFill>
                          <a:effectLst/>
                          <a:latin typeface="+mn-lt"/>
                          <a:ea typeface="+mn-ea"/>
                          <a:cs typeface="+mn-cs"/>
                        </a:rPr>
                        <a:t>Use case on exposing achievable QoS to aid computational resource selection</a:t>
                      </a:r>
                      <a:endParaRPr lang="en-US" sz="1200" b="0" dirty="0">
                        <a:effectLst/>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4153305959"/>
                  </a:ext>
                </a:extLst>
              </a:tr>
              <a:tr h="447479">
                <a:tc>
                  <a:txBody>
                    <a:bodyPr/>
                    <a:lstStyle/>
                    <a:p>
                      <a:r>
                        <a:rPr lang="en-US" sz="1200" b="1" dirty="0">
                          <a:effectLst/>
                        </a:rPr>
                        <a:t>6.19</a:t>
                      </a:r>
                    </a:p>
                  </a:txBody>
                  <a:tcPr anchor="ctr"/>
                </a:tc>
                <a:tc>
                  <a:txBody>
                    <a:bodyPr/>
                    <a:lstStyle/>
                    <a:p>
                      <a:r>
                        <a:rPr lang="en-US" altLang="zh-CN" sz="1200" b="0" kern="1200" dirty="0">
                          <a:solidFill>
                            <a:schemeClr val="dk1"/>
                          </a:solidFill>
                          <a:effectLst/>
                          <a:latin typeface="+mn-lt"/>
                          <a:ea typeface="+mn-ea"/>
                          <a:cs typeface="+mn-cs"/>
                        </a:rPr>
                        <a:t>Use case on AI-based video analysis</a:t>
                      </a:r>
                      <a:endParaRPr lang="en-US" sz="1200" b="0" dirty="0">
                        <a:effectLst/>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3391993936"/>
                  </a:ext>
                </a:extLst>
              </a:tr>
              <a:tr h="447479">
                <a:tc>
                  <a:txBody>
                    <a:bodyPr/>
                    <a:lstStyle/>
                    <a:p>
                      <a:r>
                        <a:rPr lang="en-US" sz="1200" b="1" dirty="0">
                          <a:effectLst/>
                        </a:rPr>
                        <a:t>6.21</a:t>
                      </a:r>
                    </a:p>
                  </a:txBody>
                  <a:tcPr anchor="ctr"/>
                </a:tc>
                <a:tc>
                  <a:txBody>
                    <a:bodyPr/>
                    <a:lstStyle/>
                    <a:p>
                      <a:r>
                        <a:rPr lang="en-US" altLang="zh-CN" sz="1200" b="0" kern="1200" dirty="0">
                          <a:solidFill>
                            <a:schemeClr val="dk1"/>
                          </a:solidFill>
                          <a:effectLst/>
                          <a:latin typeface="+mn-lt"/>
                          <a:ea typeface="+mn-ea"/>
                          <a:cs typeface="+mn-cs"/>
                        </a:rPr>
                        <a:t>Use case on 6G network providing on-demand networking with AI Agent</a:t>
                      </a:r>
                      <a:endParaRPr lang="en-US" sz="1200" b="0" dirty="0">
                        <a:effectLst/>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1371234069"/>
                  </a:ext>
                </a:extLst>
              </a:tr>
              <a:tr h="447479">
                <a:tc>
                  <a:txBody>
                    <a:bodyPr/>
                    <a:lstStyle/>
                    <a:p>
                      <a:r>
                        <a:rPr lang="en-US" sz="1200" b="1" dirty="0">
                          <a:effectLst/>
                        </a:rPr>
                        <a:t>6.24</a:t>
                      </a:r>
                    </a:p>
                  </a:txBody>
                  <a:tcPr anchor="ctr"/>
                </a:tc>
                <a:tc>
                  <a:txBody>
                    <a:bodyPr/>
                    <a:lstStyle/>
                    <a:p>
                      <a:r>
                        <a:rPr lang="en-US" sz="1200" b="0" dirty="0">
                          <a:effectLst/>
                        </a:rPr>
                        <a:t>Use case on distributed 6G network for AI computing</a:t>
                      </a: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3114679969"/>
                  </a:ext>
                </a:extLst>
              </a:tr>
              <a:tr h="447479">
                <a:tc>
                  <a:txBody>
                    <a:bodyPr/>
                    <a:lstStyle/>
                    <a:p>
                      <a:r>
                        <a:rPr lang="en-US" sz="1200" b="1" dirty="0">
                          <a:effectLst/>
                        </a:rPr>
                        <a:t>6.25</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AI/ML model training and inference</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631656073"/>
                  </a:ext>
                </a:extLst>
              </a:tr>
            </a:tbl>
          </a:graphicData>
        </a:graphic>
      </p:graphicFrame>
    </p:spTree>
    <p:extLst>
      <p:ext uri="{BB962C8B-B14F-4D97-AF65-F5344CB8AC3E}">
        <p14:creationId xmlns:p14="http://schemas.microsoft.com/office/powerpoint/2010/main" val="7488408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C7EABD0D-27DD-47FE-87B4-311FE59D047E}"/>
              </a:ext>
            </a:extLst>
          </p:cNvPr>
          <p:cNvGraphicFramePr>
            <a:graphicFrameLocks noGrp="1"/>
          </p:cNvGraphicFramePr>
          <p:nvPr>
            <p:extLst>
              <p:ext uri="{D42A27DB-BD31-4B8C-83A1-F6EECF244321}">
                <p14:modId xmlns:p14="http://schemas.microsoft.com/office/powerpoint/2010/main" val="1804804113"/>
              </p:ext>
            </p:extLst>
          </p:nvPr>
        </p:nvGraphicFramePr>
        <p:xfrm>
          <a:off x="314193" y="640146"/>
          <a:ext cx="11277175" cy="6217854"/>
        </p:xfrm>
        <a:graphic>
          <a:graphicData uri="http://schemas.openxmlformats.org/drawingml/2006/table">
            <a:tbl>
              <a:tblPr firstRow="1" bandRow="1">
                <a:tableStyleId>{5C22544A-7EE6-4342-B048-85BDC9FD1C3A}</a:tableStyleId>
              </a:tblPr>
              <a:tblGrid>
                <a:gridCol w="2043416">
                  <a:extLst>
                    <a:ext uri="{9D8B030D-6E8A-4147-A177-3AD203B41FA5}">
                      <a16:colId xmlns:a16="http://schemas.microsoft.com/office/drawing/2014/main" val="4063237814"/>
                    </a:ext>
                  </a:extLst>
                </a:gridCol>
                <a:gridCol w="6843100">
                  <a:extLst>
                    <a:ext uri="{9D8B030D-6E8A-4147-A177-3AD203B41FA5}">
                      <a16:colId xmlns:a16="http://schemas.microsoft.com/office/drawing/2014/main" val="1789152134"/>
                    </a:ext>
                  </a:extLst>
                </a:gridCol>
                <a:gridCol w="2390659">
                  <a:extLst>
                    <a:ext uri="{9D8B030D-6E8A-4147-A177-3AD203B41FA5}">
                      <a16:colId xmlns:a16="http://schemas.microsoft.com/office/drawing/2014/main" val="3925159743"/>
                    </a:ext>
                  </a:extLst>
                </a:gridCol>
              </a:tblGrid>
              <a:tr h="438438">
                <a:tc>
                  <a:txBody>
                    <a:bodyPr/>
                    <a:lstStyle/>
                    <a:p>
                      <a:r>
                        <a:rPr lang="en-US" sz="1400" b="1" dirty="0">
                          <a:effectLst/>
                        </a:rPr>
                        <a:t> Clause# in TR 22.870</a:t>
                      </a:r>
                    </a:p>
                  </a:txBody>
                  <a:tcPr anchor="ctr"/>
                </a:tc>
                <a:tc>
                  <a:txBody>
                    <a:bodyPr/>
                    <a:lstStyle/>
                    <a:p>
                      <a:r>
                        <a:rPr lang="en-US" sz="1400" b="1" dirty="0">
                          <a:effectLst/>
                        </a:rPr>
                        <a:t>Use case</a:t>
                      </a:r>
                    </a:p>
                  </a:txBody>
                  <a:tcPr anchor="ctr"/>
                </a:tc>
                <a:tc>
                  <a:txBody>
                    <a:bodyPr/>
                    <a:lstStyle/>
                    <a:p>
                      <a:r>
                        <a:rPr lang="en-US" sz="1400" b="1" dirty="0">
                          <a:effectLst/>
                        </a:rPr>
                        <a:t>Scenario</a:t>
                      </a:r>
                    </a:p>
                  </a:txBody>
                  <a:tcPr anchor="ctr"/>
                </a:tc>
                <a:extLst>
                  <a:ext uri="{0D108BD9-81ED-4DB2-BD59-A6C34878D82A}">
                    <a16:rowId xmlns:a16="http://schemas.microsoft.com/office/drawing/2014/main" val="2240749438"/>
                  </a:ext>
                </a:extLst>
              </a:tr>
              <a:tr h="438438">
                <a:tc>
                  <a:txBody>
                    <a:bodyPr/>
                    <a:lstStyle/>
                    <a:p>
                      <a:r>
                        <a:rPr lang="en-US" sz="1200" b="1" dirty="0">
                          <a:effectLst/>
                        </a:rPr>
                        <a:t>6.31</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Use case on UE-Network collaboration with AI capabilities</a:t>
                      </a:r>
                      <a:endParaRPr lang="zh-CN" altLang="zh-CN" sz="1200" b="1" kern="1200" dirty="0">
                        <a:solidFill>
                          <a:schemeClr val="dk1"/>
                        </a:solidFill>
                        <a:effectLst/>
                        <a:latin typeface="+mn-lt"/>
                        <a:ea typeface="+mn-ea"/>
                        <a:cs typeface="+mn-cs"/>
                      </a:endParaRPr>
                    </a:p>
                  </a:txBody>
                  <a:tcPr anchor="ctr"/>
                </a:tc>
                <a:tc rowSpan="10">
                  <a:txBody>
                    <a:bodyPr/>
                    <a:lstStyle/>
                    <a:p>
                      <a:r>
                        <a:rPr lang="en-US" sz="1400" b="0" dirty="0">
                          <a:effectLst/>
                        </a:rPr>
                        <a:t>Artifact Intelligence service</a:t>
                      </a:r>
                    </a:p>
                  </a:txBody>
                  <a:tcPr anchor="ctr"/>
                </a:tc>
                <a:extLst>
                  <a:ext uri="{0D108BD9-81ED-4DB2-BD59-A6C34878D82A}">
                    <a16:rowId xmlns:a16="http://schemas.microsoft.com/office/drawing/2014/main" val="2825674718"/>
                  </a:ext>
                </a:extLst>
              </a:tr>
              <a:tr h="438438">
                <a:tc>
                  <a:txBody>
                    <a:bodyPr/>
                    <a:lstStyle/>
                    <a:p>
                      <a:r>
                        <a:rPr lang="en-US" sz="1200" b="1" dirty="0">
                          <a:effectLst/>
                        </a:rPr>
                        <a:t>6.32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Use case on disaster rescue planning enabled by network AI Agents</a:t>
                      </a:r>
                      <a:endParaRPr lang="zh-CN" altLang="zh-CN" sz="1200" b="1"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3134113372"/>
                  </a:ext>
                </a:extLst>
              </a:tr>
              <a:tr h="438438">
                <a:tc>
                  <a:txBody>
                    <a:bodyPr/>
                    <a:lstStyle/>
                    <a:p>
                      <a:r>
                        <a:rPr lang="en-US" sz="1200" b="1" dirty="0">
                          <a:effectLst/>
                        </a:rPr>
                        <a:t>6.33</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Use case on AI text-to-video generation supported by computing</a:t>
                      </a:r>
                      <a:endParaRPr lang="zh-CN" altLang="zh-CN" sz="1200" b="1"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599288356"/>
                  </a:ext>
                </a:extLst>
              </a:tr>
              <a:tr h="438438">
                <a:tc>
                  <a:txBody>
                    <a:bodyPr/>
                    <a:lstStyle/>
                    <a:p>
                      <a:r>
                        <a:rPr lang="en-US" sz="1200" b="1" dirty="0">
                          <a:effectLst/>
                        </a:rPr>
                        <a:t>6.34</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Use case on 6G computing support for AI model inference</a:t>
                      </a:r>
                      <a:endParaRPr lang="zh-CN" altLang="zh-CN" sz="1200" b="1"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491372334"/>
                  </a:ext>
                </a:extLst>
              </a:tr>
              <a:tr h="438438">
                <a:tc>
                  <a:txBody>
                    <a:bodyPr/>
                    <a:lstStyle/>
                    <a:p>
                      <a:r>
                        <a:rPr lang="en-US" sz="1200" b="1" dirty="0">
                          <a:effectLst/>
                        </a:rPr>
                        <a:t>6.37</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Use case on energy efficiency for AI service</a:t>
                      </a:r>
                      <a:endParaRPr lang="zh-CN" altLang="zh-CN" sz="1200" b="1"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2406193970"/>
                  </a:ext>
                </a:extLst>
              </a:tr>
              <a:tr h="438438">
                <a:tc>
                  <a:txBody>
                    <a:bodyPr/>
                    <a:lstStyle/>
                    <a:p>
                      <a:r>
                        <a:rPr lang="en-US" sz="1200" b="1" dirty="0">
                          <a:effectLst/>
                        </a:rPr>
                        <a:t>6.45</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Use case on flexible UE-Network coordination through AI agent(s)</a:t>
                      </a:r>
                      <a:endParaRPr lang="zh-CN" altLang="zh-CN" sz="1200" b="1"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1441391790"/>
                  </a:ext>
                </a:extLst>
              </a:tr>
              <a:tr h="438438">
                <a:tc>
                  <a:txBody>
                    <a:bodyPr/>
                    <a:lstStyle/>
                    <a:p>
                      <a:r>
                        <a:rPr lang="en-US" sz="1200" b="1" dirty="0">
                          <a:effectLst/>
                        </a:rPr>
                        <a:t>6.49</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Use case on 6GS providing low-latency AI inference service</a:t>
                      </a:r>
                      <a:endParaRPr lang="zh-CN" altLang="zh-CN" sz="1200" b="1"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2158015076"/>
                  </a:ext>
                </a:extLst>
              </a:tr>
              <a:tr h="438438">
                <a:tc>
                  <a:txBody>
                    <a:bodyPr/>
                    <a:lstStyle/>
                    <a:p>
                      <a:r>
                        <a:rPr lang="en-US" sz="1200" b="1" dirty="0">
                          <a:effectLst/>
                        </a:rPr>
                        <a:t>6.50</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real time video super-resolution service</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1203481161"/>
                  </a:ext>
                </a:extLst>
              </a:tr>
              <a:tr h="438438">
                <a:tc>
                  <a:txBody>
                    <a:bodyPr/>
                    <a:lstStyle/>
                    <a:p>
                      <a:r>
                        <a:rPr lang="en-US" sz="1200" b="1" dirty="0">
                          <a:effectLst/>
                        </a:rPr>
                        <a:t>6.53</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mn-lt"/>
                          <a:ea typeface="+mn-ea"/>
                          <a:cs typeface="+mn-cs"/>
                        </a:rPr>
                        <a:t>Use case on AI-driven smart factory with computing service</a:t>
                      </a:r>
                      <a:endParaRPr lang="zh-CN" altLang="zh-CN" sz="1200" b="1"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2561944681"/>
                  </a:ext>
                </a:extLst>
              </a:tr>
              <a:tr h="438438">
                <a:tc>
                  <a:txBody>
                    <a:bodyPr/>
                    <a:lstStyle/>
                    <a:p>
                      <a:r>
                        <a:rPr lang="en-US" sz="1200" b="1" dirty="0">
                          <a:effectLst/>
                        </a:rPr>
                        <a:t>6.55</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shared embodied AI agents</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3062066956"/>
                  </a:ext>
                </a:extLst>
              </a:tr>
              <a:tr h="438438">
                <a:tc>
                  <a:txBody>
                    <a:bodyPr/>
                    <a:lstStyle/>
                    <a:p>
                      <a:r>
                        <a:rPr lang="en-US" sz="1200" b="1" dirty="0">
                          <a:effectLst/>
                        </a:rPr>
                        <a:t>8.9</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low-altitude logistics supported by NTN</a:t>
                      </a:r>
                      <a:endParaRPr lang="zh-CN" altLang="zh-CN" sz="1200" b="0" kern="1200" dirty="0">
                        <a:solidFill>
                          <a:schemeClr val="dk1"/>
                        </a:solidFill>
                        <a:effectLst/>
                        <a:latin typeface="+mn-lt"/>
                        <a:ea typeface="+mn-ea"/>
                        <a:cs typeface="+mn-cs"/>
                      </a:endParaRPr>
                    </a:p>
                  </a:txBody>
                  <a:tcPr anchor="ctr"/>
                </a:tc>
                <a:tc rowSpan="2">
                  <a:txBody>
                    <a:bodyPr/>
                    <a:lstStyle/>
                    <a:p>
                      <a:r>
                        <a:rPr lang="en-US" sz="1400" b="0" dirty="0">
                          <a:effectLst/>
                        </a:rPr>
                        <a:t>Ubiquitous Connectivity service</a:t>
                      </a:r>
                    </a:p>
                  </a:txBody>
                  <a:tcPr anchor="ctr"/>
                </a:tc>
                <a:extLst>
                  <a:ext uri="{0D108BD9-81ED-4DB2-BD59-A6C34878D82A}">
                    <a16:rowId xmlns:a16="http://schemas.microsoft.com/office/drawing/2014/main" val="4145910569"/>
                  </a:ext>
                </a:extLst>
              </a:tr>
              <a:tr h="438438">
                <a:tc>
                  <a:txBody>
                    <a:bodyPr/>
                    <a:lstStyle/>
                    <a:p>
                      <a:r>
                        <a:rPr lang="en-US" sz="1200" b="1" dirty="0">
                          <a:effectLst/>
                        </a:rPr>
                        <a:t>8.15</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a:t>
                      </a:r>
                      <a:r>
                        <a:rPr lang="en-US" altLang="zh-CN" sz="1200" b="0" kern="1200" dirty="0" err="1">
                          <a:solidFill>
                            <a:schemeClr val="dk1"/>
                          </a:solidFill>
                          <a:effectLst/>
                          <a:latin typeface="+mn-lt"/>
                          <a:ea typeface="+mn-ea"/>
                          <a:cs typeface="+mn-cs"/>
                        </a:rPr>
                        <a:t>On</a:t>
                      </a:r>
                      <a:r>
                        <a:rPr lang="en-US" altLang="zh-CN" sz="1200" b="0" kern="1200" dirty="0">
                          <a:solidFill>
                            <a:schemeClr val="dk1"/>
                          </a:solidFill>
                          <a:effectLst/>
                          <a:latin typeface="+mn-lt"/>
                          <a:ea typeface="+mn-ea"/>
                          <a:cs typeface="+mn-cs"/>
                        </a:rPr>
                        <a:t> board Computing in 6G NTN domain</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3936888263"/>
                  </a:ext>
                </a:extLst>
              </a:tr>
              <a:tr h="438438">
                <a:tc>
                  <a:txBody>
                    <a:bodyPr/>
                    <a:lstStyle/>
                    <a:p>
                      <a:r>
                        <a:rPr lang="en-US" sz="1200" b="1" dirty="0">
                          <a:effectLst/>
                        </a:rPr>
                        <a:t>9.2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immersive gaming</a:t>
                      </a:r>
                      <a:endParaRPr lang="zh-CN" altLang="zh-CN" sz="1200" b="0" kern="1200" dirty="0">
                        <a:solidFill>
                          <a:schemeClr val="dk1"/>
                        </a:solidFill>
                        <a:effectLst/>
                        <a:latin typeface="+mn-lt"/>
                        <a:ea typeface="+mn-ea"/>
                        <a:cs typeface="+mn-cs"/>
                      </a:endParaRPr>
                    </a:p>
                  </a:txBody>
                  <a:tcPr anchor="ctr"/>
                </a:tc>
                <a:tc>
                  <a:txBody>
                    <a:bodyPr/>
                    <a:lstStyle/>
                    <a:p>
                      <a:r>
                        <a:rPr lang="en-US" sz="1400" b="0" dirty="0">
                          <a:effectLst/>
                        </a:rPr>
                        <a:t>Immersive Communication service</a:t>
                      </a:r>
                    </a:p>
                  </a:txBody>
                  <a:tcPr anchor="ctr"/>
                </a:tc>
                <a:extLst>
                  <a:ext uri="{0D108BD9-81ED-4DB2-BD59-A6C34878D82A}">
                    <a16:rowId xmlns:a16="http://schemas.microsoft.com/office/drawing/2014/main" val="479424359"/>
                  </a:ext>
                </a:extLst>
              </a:tr>
            </a:tbl>
          </a:graphicData>
        </a:graphic>
      </p:graphicFrame>
      <p:sp>
        <p:nvSpPr>
          <p:cNvPr id="5" name="标题 1">
            <a:extLst>
              <a:ext uri="{FF2B5EF4-FFF2-40B4-BE49-F238E27FC236}">
                <a16:creationId xmlns:a16="http://schemas.microsoft.com/office/drawing/2014/main" id="{635113A3-394C-42D2-BFC7-5D3888BB6AAB}"/>
              </a:ext>
            </a:extLst>
          </p:cNvPr>
          <p:cNvSpPr>
            <a:spLocks noGrp="1"/>
          </p:cNvSpPr>
          <p:nvPr>
            <p:ph type="title"/>
          </p:nvPr>
        </p:nvSpPr>
        <p:spPr>
          <a:xfrm>
            <a:off x="694980" y="155804"/>
            <a:ext cx="10515600" cy="350971"/>
          </a:xfrm>
        </p:spPr>
        <p:txBody>
          <a:bodyPr>
            <a:noAutofit/>
          </a:bodyPr>
          <a:lstStyle/>
          <a:p>
            <a:r>
              <a:rPr lang="en-US" altLang="zh-CN" sz="3200" b="1" dirty="0"/>
              <a:t>List of Computing related use cases (2)</a:t>
            </a:r>
            <a:endParaRPr lang="zh-CN" altLang="en-US" sz="3200" b="1" dirty="0"/>
          </a:p>
        </p:txBody>
      </p:sp>
    </p:spTree>
    <p:extLst>
      <p:ext uri="{BB962C8B-B14F-4D97-AF65-F5344CB8AC3E}">
        <p14:creationId xmlns:p14="http://schemas.microsoft.com/office/powerpoint/2010/main" val="2890093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E5F9DAFC-AF35-4B5C-A62C-99636E0FAA67}"/>
              </a:ext>
            </a:extLst>
          </p:cNvPr>
          <p:cNvGraphicFramePr>
            <a:graphicFrameLocks noGrp="1"/>
          </p:cNvGraphicFramePr>
          <p:nvPr/>
        </p:nvGraphicFramePr>
        <p:xfrm>
          <a:off x="314191" y="1227979"/>
          <a:ext cx="11277175" cy="5115900"/>
        </p:xfrm>
        <a:graphic>
          <a:graphicData uri="http://schemas.openxmlformats.org/drawingml/2006/table">
            <a:tbl>
              <a:tblPr firstRow="1" bandRow="1">
                <a:tableStyleId>{5C22544A-7EE6-4342-B048-85BDC9FD1C3A}</a:tableStyleId>
              </a:tblPr>
              <a:tblGrid>
                <a:gridCol w="2043416">
                  <a:extLst>
                    <a:ext uri="{9D8B030D-6E8A-4147-A177-3AD203B41FA5}">
                      <a16:colId xmlns:a16="http://schemas.microsoft.com/office/drawing/2014/main" val="4063237814"/>
                    </a:ext>
                  </a:extLst>
                </a:gridCol>
                <a:gridCol w="6843100">
                  <a:extLst>
                    <a:ext uri="{9D8B030D-6E8A-4147-A177-3AD203B41FA5}">
                      <a16:colId xmlns:a16="http://schemas.microsoft.com/office/drawing/2014/main" val="1789152134"/>
                    </a:ext>
                  </a:extLst>
                </a:gridCol>
                <a:gridCol w="2390659">
                  <a:extLst>
                    <a:ext uri="{9D8B030D-6E8A-4147-A177-3AD203B41FA5}">
                      <a16:colId xmlns:a16="http://schemas.microsoft.com/office/drawing/2014/main" val="3925159743"/>
                    </a:ext>
                  </a:extLst>
                </a:gridCol>
              </a:tblGrid>
              <a:tr h="438438">
                <a:tc>
                  <a:txBody>
                    <a:bodyPr/>
                    <a:lstStyle/>
                    <a:p>
                      <a:r>
                        <a:rPr lang="en-US" sz="1400" b="1" dirty="0">
                          <a:effectLst/>
                        </a:rPr>
                        <a:t> Clause# in TR 22.870</a:t>
                      </a:r>
                    </a:p>
                  </a:txBody>
                  <a:tcPr anchor="ctr"/>
                </a:tc>
                <a:tc>
                  <a:txBody>
                    <a:bodyPr/>
                    <a:lstStyle/>
                    <a:p>
                      <a:r>
                        <a:rPr lang="en-US" sz="1400" b="1" dirty="0">
                          <a:effectLst/>
                        </a:rPr>
                        <a:t>Use case</a:t>
                      </a:r>
                    </a:p>
                  </a:txBody>
                  <a:tcPr anchor="ctr"/>
                </a:tc>
                <a:tc>
                  <a:txBody>
                    <a:bodyPr/>
                    <a:lstStyle/>
                    <a:p>
                      <a:r>
                        <a:rPr lang="en-US" sz="1400" b="0" dirty="0">
                          <a:effectLst/>
                        </a:rPr>
                        <a:t>Scenario</a:t>
                      </a:r>
                    </a:p>
                  </a:txBody>
                  <a:tcPr anchor="ctr"/>
                </a:tc>
                <a:extLst>
                  <a:ext uri="{0D108BD9-81ED-4DB2-BD59-A6C34878D82A}">
                    <a16:rowId xmlns:a16="http://schemas.microsoft.com/office/drawing/2014/main" val="2240749438"/>
                  </a:ext>
                </a:extLst>
              </a:tr>
              <a:tr h="438438">
                <a:tc>
                  <a:txBody>
                    <a:bodyPr/>
                    <a:lstStyle/>
                    <a:p>
                      <a:r>
                        <a:rPr lang="en-US" sz="1200" b="0" dirty="0">
                          <a:effectLst/>
                        </a:rPr>
                        <a:t>9.3</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multi-media services with deterministic experience via collaborative processing among UE-network-cloud</a:t>
                      </a:r>
                      <a:endParaRPr lang="zh-CN" altLang="zh-CN" sz="1200" b="0" kern="1200" dirty="0">
                        <a:solidFill>
                          <a:schemeClr val="dk1"/>
                        </a:solidFill>
                        <a:effectLst/>
                        <a:latin typeface="+mn-lt"/>
                        <a:ea typeface="+mn-ea"/>
                        <a:cs typeface="+mn-cs"/>
                      </a:endParaRPr>
                    </a:p>
                  </a:txBody>
                  <a:tcPr anchor="ctr"/>
                </a:tc>
                <a:tc rowSpan="5">
                  <a:txBody>
                    <a:bodyPr/>
                    <a:lstStyle/>
                    <a:p>
                      <a:r>
                        <a:rPr lang="en-US" sz="1400" b="0" dirty="0">
                          <a:effectLst/>
                        </a:rPr>
                        <a:t>Immersive communication</a:t>
                      </a:r>
                    </a:p>
                    <a:p>
                      <a:r>
                        <a:rPr lang="en-US" sz="1400" b="0" dirty="0">
                          <a:effectLst/>
                        </a:rPr>
                        <a:t>service</a:t>
                      </a:r>
                    </a:p>
                  </a:txBody>
                  <a:tcPr anchor="ctr"/>
                </a:tc>
                <a:extLst>
                  <a:ext uri="{0D108BD9-81ED-4DB2-BD59-A6C34878D82A}">
                    <a16:rowId xmlns:a16="http://schemas.microsoft.com/office/drawing/2014/main" val="3134113372"/>
                  </a:ext>
                </a:extLst>
              </a:tr>
              <a:tr h="438438">
                <a:tc>
                  <a:txBody>
                    <a:bodyPr/>
                    <a:lstStyle/>
                    <a:p>
                      <a:r>
                        <a:rPr lang="en-US" sz="1200" b="0" dirty="0">
                          <a:effectLst/>
                        </a:rPr>
                        <a:t>9.4</a:t>
                      </a:r>
                    </a:p>
                  </a:txBody>
                  <a:tcPr anchor="ctr"/>
                </a:tc>
                <a:tc>
                  <a:txBody>
                    <a:bodyPr/>
                    <a:lstStyle/>
                    <a:p>
                      <a:pPr hangingPunct="0"/>
                      <a:r>
                        <a:rPr lang="en-US" altLang="zh-CN" sz="1200" b="0" kern="1200" dirty="0">
                          <a:solidFill>
                            <a:schemeClr val="dk1"/>
                          </a:solidFill>
                          <a:effectLst/>
                          <a:latin typeface="+mn-lt"/>
                          <a:ea typeface="+mn-ea"/>
                          <a:cs typeface="+mn-cs"/>
                        </a:rPr>
                        <a:t>Use case on XR rendering offload support</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599288356"/>
                  </a:ext>
                </a:extLst>
              </a:tr>
              <a:tr h="438438">
                <a:tc>
                  <a:txBody>
                    <a:bodyPr/>
                    <a:lstStyle/>
                    <a:p>
                      <a:r>
                        <a:rPr lang="en-US" sz="1200" b="0" dirty="0">
                          <a:effectLst/>
                        </a:rPr>
                        <a:t>9.5</a:t>
                      </a:r>
                    </a:p>
                  </a:txBody>
                  <a:tcPr anchor="ctr"/>
                </a:tc>
                <a:tc>
                  <a:txBody>
                    <a:bodyPr/>
                    <a:lstStyle/>
                    <a:p>
                      <a:pPr hangingPunct="0"/>
                      <a:r>
                        <a:rPr lang="en-US" altLang="zh-CN" sz="1200" b="0" kern="1200" dirty="0">
                          <a:solidFill>
                            <a:schemeClr val="dk1"/>
                          </a:solidFill>
                          <a:effectLst/>
                          <a:latin typeface="+mn-lt"/>
                          <a:ea typeface="+mn-ea"/>
                          <a:cs typeface="+mn-cs"/>
                        </a:rPr>
                        <a:t>Use case on seamless immersive reality in education</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491372334"/>
                  </a:ext>
                </a:extLst>
              </a:tr>
              <a:tr h="438438">
                <a:tc>
                  <a:txBody>
                    <a:bodyPr/>
                    <a:lstStyle/>
                    <a:p>
                      <a:r>
                        <a:rPr lang="en-US" sz="1200" b="0" dirty="0">
                          <a:effectLst/>
                        </a:rPr>
                        <a:t>9.6</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collaborative service in multi-site involved immersive communication</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2406193970"/>
                  </a:ext>
                </a:extLst>
              </a:tr>
              <a:tr h="438438">
                <a:tc>
                  <a:txBody>
                    <a:bodyPr/>
                    <a:lstStyle/>
                    <a:p>
                      <a:r>
                        <a:rPr lang="en-US" sz="1200" b="0" dirty="0">
                          <a:effectLst/>
                        </a:rPr>
                        <a:t>9.15</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coordinating computing and communication for XR rendering</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1441391790"/>
                  </a:ext>
                </a:extLst>
              </a:tr>
              <a:tr h="438438">
                <a:tc>
                  <a:txBody>
                    <a:bodyPr/>
                    <a:lstStyle/>
                    <a:p>
                      <a:r>
                        <a:rPr lang="en-US" sz="1200" b="0" dirty="0">
                          <a:effectLst/>
                        </a:rPr>
                        <a:t>11.3</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cooperating mobile robots</a:t>
                      </a:r>
                      <a:endParaRPr lang="zh-CN" altLang="zh-CN" sz="1200" b="0" kern="1200" dirty="0">
                        <a:solidFill>
                          <a:schemeClr val="dk1"/>
                        </a:solidFill>
                        <a:effectLst/>
                        <a:latin typeface="+mn-lt"/>
                        <a:ea typeface="+mn-ea"/>
                        <a:cs typeface="+mn-cs"/>
                      </a:endParaRPr>
                    </a:p>
                  </a:txBody>
                  <a:tcPr anchor="ctr"/>
                </a:tc>
                <a:tc rowSpan="2">
                  <a:txBody>
                    <a:bodyPr/>
                    <a:lstStyle/>
                    <a:p>
                      <a:r>
                        <a:rPr lang="en-US" sz="1400" b="0" dirty="0">
                          <a:effectLst/>
                        </a:rPr>
                        <a:t>I</a:t>
                      </a:r>
                      <a:r>
                        <a:rPr lang="en-US" altLang="zh-CN" sz="1400" b="0" dirty="0">
                          <a:effectLst/>
                        </a:rPr>
                        <a:t>ndustry and vertical service</a:t>
                      </a:r>
                      <a:endParaRPr lang="en-US" sz="1400" b="0" dirty="0">
                        <a:effectLst/>
                      </a:endParaRPr>
                    </a:p>
                  </a:txBody>
                  <a:tcPr anchor="ctr"/>
                </a:tc>
                <a:extLst>
                  <a:ext uri="{0D108BD9-81ED-4DB2-BD59-A6C34878D82A}">
                    <a16:rowId xmlns:a16="http://schemas.microsoft.com/office/drawing/2014/main" val="2158015076"/>
                  </a:ext>
                </a:extLst>
              </a:tr>
              <a:tr h="438438">
                <a:tc>
                  <a:txBody>
                    <a:bodyPr/>
                    <a:lstStyle/>
                    <a:p>
                      <a:r>
                        <a:rPr lang="en-US" sz="1200" b="0" dirty="0">
                          <a:effectLst/>
                        </a:rPr>
                        <a:t>11.22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spatial computing enabled dynamic material management</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1203481161"/>
                  </a:ext>
                </a:extLst>
              </a:tr>
              <a:tr h="438438">
                <a:tc>
                  <a:txBody>
                    <a:bodyPr/>
                    <a:lstStyle/>
                    <a:p>
                      <a:r>
                        <a:rPr lang="en-US" sz="1200" b="0" dirty="0">
                          <a:effectLst/>
                        </a:rPr>
                        <a:t>W.1</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computing service for XR gaming acceleration</a:t>
                      </a:r>
                      <a:endParaRPr lang="zh-CN" altLang="zh-CN" sz="1200" b="0" kern="1200" dirty="0">
                        <a:solidFill>
                          <a:schemeClr val="dk1"/>
                        </a:solidFill>
                        <a:effectLst/>
                        <a:latin typeface="+mn-lt"/>
                        <a:ea typeface="+mn-ea"/>
                        <a:cs typeface="+mn-cs"/>
                      </a:endParaRPr>
                    </a:p>
                  </a:txBody>
                  <a:tcPr anchor="ctr"/>
                </a:tc>
                <a:tc rowSpan="3">
                  <a:txBody>
                    <a:bodyPr/>
                    <a:lstStyle/>
                    <a:p>
                      <a:r>
                        <a:rPr lang="en-US" sz="1400" b="0" dirty="0">
                          <a:effectLst/>
                        </a:rPr>
                        <a:t>Other service</a:t>
                      </a:r>
                    </a:p>
                  </a:txBody>
                  <a:tcPr anchor="ctr"/>
                </a:tc>
                <a:extLst>
                  <a:ext uri="{0D108BD9-81ED-4DB2-BD59-A6C34878D82A}">
                    <a16:rowId xmlns:a16="http://schemas.microsoft.com/office/drawing/2014/main" val="2561944681"/>
                  </a:ext>
                </a:extLst>
              </a:tr>
              <a:tr h="438438">
                <a:tc>
                  <a:txBody>
                    <a:bodyPr/>
                    <a:lstStyle/>
                    <a:p>
                      <a:r>
                        <a:rPr lang="en-US" sz="1200" b="0" dirty="0">
                          <a:effectLst/>
                        </a:rPr>
                        <a:t>W.2</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computing service enabling personal AI agent </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3062066956"/>
                  </a:ext>
                </a:extLst>
              </a:tr>
              <a:tr h="438438">
                <a:tc>
                  <a:txBody>
                    <a:bodyPr/>
                    <a:lstStyle/>
                    <a:p>
                      <a:r>
                        <a:rPr lang="en-US" sz="1200" b="0" dirty="0">
                          <a:effectLst/>
                        </a:rPr>
                        <a:t>W.3</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kern="1200" dirty="0">
                          <a:solidFill>
                            <a:schemeClr val="dk1"/>
                          </a:solidFill>
                          <a:effectLst/>
                          <a:latin typeface="+mn-lt"/>
                          <a:ea typeface="+mn-ea"/>
                          <a:cs typeface="+mn-cs"/>
                        </a:rPr>
                        <a:t>Use case on computing service in operator managed data network</a:t>
                      </a:r>
                      <a:endParaRPr lang="zh-CN" altLang="zh-CN" sz="1200" b="0" kern="1200" dirty="0">
                        <a:solidFill>
                          <a:schemeClr val="dk1"/>
                        </a:solidFill>
                        <a:effectLst/>
                        <a:latin typeface="+mn-lt"/>
                        <a:ea typeface="+mn-ea"/>
                        <a:cs typeface="+mn-cs"/>
                      </a:endParaRPr>
                    </a:p>
                  </a:txBody>
                  <a:tcPr anchor="ctr"/>
                </a:tc>
                <a:tc vMerge="1">
                  <a:txBody>
                    <a:bodyPr/>
                    <a:lstStyle/>
                    <a:p>
                      <a:endParaRPr lang="en-US" sz="1200" b="0" dirty="0">
                        <a:effectLst/>
                      </a:endParaRPr>
                    </a:p>
                  </a:txBody>
                  <a:tcPr anchor="ctr"/>
                </a:tc>
                <a:extLst>
                  <a:ext uri="{0D108BD9-81ED-4DB2-BD59-A6C34878D82A}">
                    <a16:rowId xmlns:a16="http://schemas.microsoft.com/office/drawing/2014/main" val="4145910569"/>
                  </a:ext>
                </a:extLst>
              </a:tr>
              <a:tr h="0">
                <a:tc>
                  <a:txBody>
                    <a:bodyPr/>
                    <a:lstStyle/>
                    <a:p>
                      <a:endParaRPr lang="en-US" sz="1200" b="1" dirty="0">
                        <a:effectLs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zh-CN" sz="1200" b="0" kern="1200" dirty="0">
                        <a:solidFill>
                          <a:schemeClr val="dk1"/>
                        </a:solidFill>
                        <a:effectLst/>
                        <a:latin typeface="+mn-lt"/>
                        <a:ea typeface="+mn-ea"/>
                        <a:cs typeface="+mn-cs"/>
                      </a:endParaRPr>
                    </a:p>
                  </a:txBody>
                  <a:tcPr anchor="ctr"/>
                </a:tc>
                <a:tc>
                  <a:txBody>
                    <a:bodyPr/>
                    <a:lstStyle/>
                    <a:p>
                      <a:endParaRPr lang="en-US" sz="1200" b="0" dirty="0">
                        <a:effectLst/>
                      </a:endParaRPr>
                    </a:p>
                  </a:txBody>
                  <a:tcPr anchor="ctr"/>
                </a:tc>
                <a:extLst>
                  <a:ext uri="{0D108BD9-81ED-4DB2-BD59-A6C34878D82A}">
                    <a16:rowId xmlns:a16="http://schemas.microsoft.com/office/drawing/2014/main" val="479424359"/>
                  </a:ext>
                </a:extLst>
              </a:tr>
            </a:tbl>
          </a:graphicData>
        </a:graphic>
      </p:graphicFrame>
      <p:sp>
        <p:nvSpPr>
          <p:cNvPr id="5" name="标题 1">
            <a:extLst>
              <a:ext uri="{FF2B5EF4-FFF2-40B4-BE49-F238E27FC236}">
                <a16:creationId xmlns:a16="http://schemas.microsoft.com/office/drawing/2014/main" id="{003747E2-9C5E-4535-BF4D-C875D07071C6}"/>
              </a:ext>
            </a:extLst>
          </p:cNvPr>
          <p:cNvSpPr>
            <a:spLocks noGrp="1"/>
          </p:cNvSpPr>
          <p:nvPr>
            <p:ph type="title"/>
          </p:nvPr>
        </p:nvSpPr>
        <p:spPr>
          <a:xfrm>
            <a:off x="694979" y="359885"/>
            <a:ext cx="10515600" cy="350971"/>
          </a:xfrm>
        </p:spPr>
        <p:txBody>
          <a:bodyPr>
            <a:noAutofit/>
          </a:bodyPr>
          <a:lstStyle/>
          <a:p>
            <a:r>
              <a:rPr lang="en-US" altLang="zh-CN" sz="3200" b="1" dirty="0"/>
              <a:t>List of Computing related use cases (3)</a:t>
            </a:r>
            <a:endParaRPr lang="zh-CN" altLang="en-US" sz="3200" b="1" dirty="0"/>
          </a:p>
        </p:txBody>
      </p:sp>
    </p:spTree>
    <p:extLst>
      <p:ext uri="{BB962C8B-B14F-4D97-AF65-F5344CB8AC3E}">
        <p14:creationId xmlns:p14="http://schemas.microsoft.com/office/powerpoint/2010/main" val="99158150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386</TotalTime>
  <Words>2025</Words>
  <Application>Microsoft Office PowerPoint</Application>
  <PresentationFormat>Widescreen</PresentationFormat>
  <Paragraphs>182</Paragraphs>
  <Slides>10</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7" baseType="lpstr">
      <vt:lpstr>等线</vt:lpstr>
      <vt:lpstr>等线 Light</vt:lpstr>
      <vt:lpstr>Arial</vt:lpstr>
      <vt:lpstr>Times New Roman</vt:lpstr>
      <vt:lpstr>Wingdings</vt:lpstr>
      <vt:lpstr>Office 主题​​</vt:lpstr>
      <vt:lpstr>Document</vt:lpstr>
      <vt:lpstr>6G Computing Support: SA1 defined use cases and potential requirements</vt:lpstr>
      <vt:lpstr>Computing in SA1</vt:lpstr>
      <vt:lpstr>Categories for adopted SA1 computing requirements</vt:lpstr>
      <vt:lpstr>Example use case 1 – Offloading for AI model inference</vt:lpstr>
      <vt:lpstr>Example use case 2 – Offloading for XR rendering</vt:lpstr>
      <vt:lpstr>Example use case 3 – XR gaming acceleration</vt:lpstr>
      <vt:lpstr>List of Computing related use cases (1)</vt:lpstr>
      <vt:lpstr>List of Computing related use cases (2)</vt:lpstr>
      <vt:lpstr>List of Computing related use cases (3)</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OPPOr2</dc:creator>
  <cp:lastModifiedBy>OPPO_user1</cp:lastModifiedBy>
  <cp:revision>27</cp:revision>
  <dcterms:created xsi:type="dcterms:W3CDTF">2025-11-06T04:08:45Z</dcterms:created>
  <dcterms:modified xsi:type="dcterms:W3CDTF">2025-11-07T12:13:23Z</dcterms:modified>
</cp:coreProperties>
</file>